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tags/tag3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notesSlides/notesSlide1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notesSlides/notesSlide14.xml" ContentType="application/vnd.openxmlformats-officedocument.presentationml.notesSlide+xml"/>
  <Override PartName="/ppt/tags/tag43.xml" ContentType="application/vnd.openxmlformats-officedocument.presentationml.tags+xml"/>
  <Override PartName="/ppt/notesSlides/notesSlide15.xml" ContentType="application/vnd.openxmlformats-officedocument.presentationml.notesSlide+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notesSlides/notesSlide17.xml" ContentType="application/vnd.openxmlformats-officedocument.presentationml.notesSlide+xml"/>
  <Override PartName="/ppt/tags/tag46.xml" ContentType="application/vnd.openxmlformats-officedocument.presentationml.tags+xml"/>
  <Override PartName="/ppt/notesSlides/notesSlide18.xml" ContentType="application/vnd.openxmlformats-officedocument.presentationml.notesSlide+xml"/>
  <Override PartName="/ppt/tags/tag47.xml" ContentType="application/vnd.openxmlformats-officedocument.presentationml.tags+xml"/>
  <Override PartName="/ppt/notesSlides/notesSlide19.xml" ContentType="application/vnd.openxmlformats-officedocument.presentationml.notesSlide+xml"/>
  <Override PartName="/ppt/tags/tag4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9.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8" r:id="rId4"/>
    <p:sldMasterId id="2147483666" r:id="rId5"/>
  </p:sldMasterIdLst>
  <p:notesMasterIdLst>
    <p:notesMasterId r:id="rId42"/>
  </p:notesMasterIdLst>
  <p:handoutMasterIdLst>
    <p:handoutMasterId r:id="rId43"/>
  </p:handoutMasterIdLst>
  <p:sldIdLst>
    <p:sldId id="621" r:id="rId6"/>
    <p:sldId id="637" r:id="rId7"/>
    <p:sldId id="351" r:id="rId8"/>
    <p:sldId id="619" r:id="rId9"/>
    <p:sldId id="626" r:id="rId10"/>
    <p:sldId id="366" r:id="rId11"/>
    <p:sldId id="623" r:id="rId12"/>
    <p:sldId id="622" r:id="rId13"/>
    <p:sldId id="627" r:id="rId14"/>
    <p:sldId id="624" r:id="rId15"/>
    <p:sldId id="636" r:id="rId16"/>
    <p:sldId id="615" r:id="rId17"/>
    <p:sldId id="467" r:id="rId18"/>
    <p:sldId id="613" r:id="rId19"/>
    <p:sldId id="616" r:id="rId20"/>
    <p:sldId id="629" r:id="rId21"/>
    <p:sldId id="361" r:id="rId22"/>
    <p:sldId id="632" r:id="rId23"/>
    <p:sldId id="370" r:id="rId24"/>
    <p:sldId id="628" r:id="rId25"/>
    <p:sldId id="617" r:id="rId26"/>
    <p:sldId id="373" r:id="rId27"/>
    <p:sldId id="374" r:id="rId28"/>
    <p:sldId id="375" r:id="rId29"/>
    <p:sldId id="376" r:id="rId30"/>
    <p:sldId id="618" r:id="rId31"/>
    <p:sldId id="383" r:id="rId32"/>
    <p:sldId id="384" r:id="rId33"/>
    <p:sldId id="388" r:id="rId34"/>
    <p:sldId id="389" r:id="rId35"/>
    <p:sldId id="387" r:id="rId36"/>
    <p:sldId id="391" r:id="rId37"/>
    <p:sldId id="638" r:id="rId38"/>
    <p:sldId id="635" r:id="rId39"/>
    <p:sldId id="631" r:id="rId40"/>
    <p:sldId id="639" r:id="rId41"/>
  </p:sldIdLst>
  <p:sldSz cx="12192000" cy="6858000"/>
  <p:notesSz cx="7010400" cy="92964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53"/>
    <a:srgbClr val="32B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0B73F1-28D6-4F07-9F58-D2C4F67BA115}" v="25" dt="2023-09-13T20:23:01.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19" autoAdjust="0"/>
    <p:restoredTop sz="84071" autoAdjust="0"/>
  </p:normalViewPr>
  <p:slideViewPr>
    <p:cSldViewPr snapToGrid="0" snapToObjects="1">
      <p:cViewPr varScale="1">
        <p:scale>
          <a:sx n="89" d="100"/>
          <a:sy n="89" d="100"/>
        </p:scale>
        <p:origin x="1134" y="84"/>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stin J. Slater, Jr." userId="2acd403dc6e21583" providerId="LiveId" clId="{800B73F1-28D6-4F07-9F58-D2C4F67BA115}"/>
    <pc:docChg chg="undo custSel addSld delSld modSld sldOrd">
      <pc:chgData name="Austin J. Slater, Jr." userId="2acd403dc6e21583" providerId="LiveId" clId="{800B73F1-28D6-4F07-9F58-D2C4F67BA115}" dt="2023-09-13T20:23:01.953" v="172"/>
      <pc:docMkLst>
        <pc:docMk/>
      </pc:docMkLst>
      <pc:sldChg chg="modTransition">
        <pc:chgData name="Austin J. Slater, Jr." userId="2acd403dc6e21583" providerId="LiveId" clId="{800B73F1-28D6-4F07-9F58-D2C4F67BA115}" dt="2023-09-13T20:23:01.953" v="172"/>
        <pc:sldMkLst>
          <pc:docMk/>
          <pc:sldMk cId="1218938326" sldId="351"/>
        </pc:sldMkLst>
      </pc:sldChg>
      <pc:sldChg chg="modTransition">
        <pc:chgData name="Austin J. Slater, Jr." userId="2acd403dc6e21583" providerId="LiveId" clId="{800B73F1-28D6-4F07-9F58-D2C4F67BA115}" dt="2023-09-13T20:23:01.953" v="172"/>
        <pc:sldMkLst>
          <pc:docMk/>
          <pc:sldMk cId="0" sldId="361"/>
        </pc:sldMkLst>
      </pc:sldChg>
      <pc:sldChg chg="modTransition">
        <pc:chgData name="Austin J. Slater, Jr." userId="2acd403dc6e21583" providerId="LiveId" clId="{800B73F1-28D6-4F07-9F58-D2C4F67BA115}" dt="2023-09-13T20:23:01.953" v="172"/>
        <pc:sldMkLst>
          <pc:docMk/>
          <pc:sldMk cId="0" sldId="366"/>
        </pc:sldMkLst>
      </pc:sldChg>
      <pc:sldChg chg="modTransition">
        <pc:chgData name="Austin J. Slater, Jr." userId="2acd403dc6e21583" providerId="LiveId" clId="{800B73F1-28D6-4F07-9F58-D2C4F67BA115}" dt="2023-09-13T20:23:01.953" v="172"/>
        <pc:sldMkLst>
          <pc:docMk/>
          <pc:sldMk cId="0" sldId="370"/>
        </pc:sldMkLst>
      </pc:sldChg>
      <pc:sldChg chg="modTransition">
        <pc:chgData name="Austin J. Slater, Jr." userId="2acd403dc6e21583" providerId="LiveId" clId="{800B73F1-28D6-4F07-9F58-D2C4F67BA115}" dt="2023-09-13T20:23:01.953" v="172"/>
        <pc:sldMkLst>
          <pc:docMk/>
          <pc:sldMk cId="0" sldId="373"/>
        </pc:sldMkLst>
      </pc:sldChg>
      <pc:sldChg chg="modTransition">
        <pc:chgData name="Austin J. Slater, Jr." userId="2acd403dc6e21583" providerId="LiveId" clId="{800B73F1-28D6-4F07-9F58-D2C4F67BA115}" dt="2023-09-13T20:23:01.953" v="172"/>
        <pc:sldMkLst>
          <pc:docMk/>
          <pc:sldMk cId="0" sldId="374"/>
        </pc:sldMkLst>
      </pc:sldChg>
      <pc:sldChg chg="modTransition">
        <pc:chgData name="Austin J. Slater, Jr." userId="2acd403dc6e21583" providerId="LiveId" clId="{800B73F1-28D6-4F07-9F58-D2C4F67BA115}" dt="2023-09-13T20:23:01.953" v="172"/>
        <pc:sldMkLst>
          <pc:docMk/>
          <pc:sldMk cId="0" sldId="375"/>
        </pc:sldMkLst>
      </pc:sldChg>
      <pc:sldChg chg="modTransition">
        <pc:chgData name="Austin J. Slater, Jr." userId="2acd403dc6e21583" providerId="LiveId" clId="{800B73F1-28D6-4F07-9F58-D2C4F67BA115}" dt="2023-09-13T20:23:01.953" v="172"/>
        <pc:sldMkLst>
          <pc:docMk/>
          <pc:sldMk cId="0" sldId="376"/>
        </pc:sldMkLst>
      </pc:sldChg>
      <pc:sldChg chg="del">
        <pc:chgData name="Austin J. Slater, Jr." userId="2acd403dc6e21583" providerId="LiveId" clId="{800B73F1-28D6-4F07-9F58-D2C4F67BA115}" dt="2023-09-12T13:24:16.295" v="24" actId="2696"/>
        <pc:sldMkLst>
          <pc:docMk/>
          <pc:sldMk cId="0" sldId="382"/>
        </pc:sldMkLst>
      </pc:sldChg>
      <pc:sldChg chg="modTransition">
        <pc:chgData name="Austin J. Slater, Jr." userId="2acd403dc6e21583" providerId="LiveId" clId="{800B73F1-28D6-4F07-9F58-D2C4F67BA115}" dt="2023-09-13T20:23:01.953" v="172"/>
        <pc:sldMkLst>
          <pc:docMk/>
          <pc:sldMk cId="0" sldId="383"/>
        </pc:sldMkLst>
      </pc:sldChg>
      <pc:sldChg chg="modTransition">
        <pc:chgData name="Austin J. Slater, Jr." userId="2acd403dc6e21583" providerId="LiveId" clId="{800B73F1-28D6-4F07-9F58-D2C4F67BA115}" dt="2023-09-13T20:23:01.953" v="172"/>
        <pc:sldMkLst>
          <pc:docMk/>
          <pc:sldMk cId="0" sldId="384"/>
        </pc:sldMkLst>
      </pc:sldChg>
      <pc:sldChg chg="del">
        <pc:chgData name="Austin J. Slater, Jr." userId="2acd403dc6e21583" providerId="LiveId" clId="{800B73F1-28D6-4F07-9F58-D2C4F67BA115}" dt="2023-09-12T13:41:32.667" v="138" actId="2696"/>
        <pc:sldMkLst>
          <pc:docMk/>
          <pc:sldMk cId="0" sldId="386"/>
        </pc:sldMkLst>
      </pc:sldChg>
      <pc:sldChg chg="modTransition">
        <pc:chgData name="Austin J. Slater, Jr." userId="2acd403dc6e21583" providerId="LiveId" clId="{800B73F1-28D6-4F07-9F58-D2C4F67BA115}" dt="2023-09-13T20:23:01.953" v="172"/>
        <pc:sldMkLst>
          <pc:docMk/>
          <pc:sldMk cId="0" sldId="387"/>
        </pc:sldMkLst>
      </pc:sldChg>
      <pc:sldChg chg="modTransition">
        <pc:chgData name="Austin J. Slater, Jr." userId="2acd403dc6e21583" providerId="LiveId" clId="{800B73F1-28D6-4F07-9F58-D2C4F67BA115}" dt="2023-09-13T20:23:01.953" v="172"/>
        <pc:sldMkLst>
          <pc:docMk/>
          <pc:sldMk cId="0" sldId="388"/>
        </pc:sldMkLst>
      </pc:sldChg>
      <pc:sldChg chg="addSp delSp modSp mod modTransition modClrScheme chgLayout">
        <pc:chgData name="Austin J. Slater, Jr." userId="2acd403dc6e21583" providerId="LiveId" clId="{800B73F1-28D6-4F07-9F58-D2C4F67BA115}" dt="2023-09-13T20:23:01.953" v="172"/>
        <pc:sldMkLst>
          <pc:docMk/>
          <pc:sldMk cId="0" sldId="389"/>
        </pc:sldMkLst>
        <pc:spChg chg="mod ord">
          <ac:chgData name="Austin J. Slater, Jr." userId="2acd403dc6e21583" providerId="LiveId" clId="{800B73F1-28D6-4F07-9F58-D2C4F67BA115}" dt="2023-09-12T13:41:53.945" v="146" actId="20577"/>
          <ac:spMkLst>
            <pc:docMk/>
            <pc:sldMk cId="0" sldId="389"/>
            <ac:spMk id="2" creationId="{00000000-0000-0000-0000-000000000000}"/>
          </ac:spMkLst>
        </pc:spChg>
        <pc:spChg chg="mod ord">
          <ac:chgData name="Austin J. Slater, Jr." userId="2acd403dc6e21583" providerId="LiveId" clId="{800B73F1-28D6-4F07-9F58-D2C4F67BA115}" dt="2023-09-12T13:40:42.192" v="118" actId="6264"/>
          <ac:spMkLst>
            <pc:docMk/>
            <pc:sldMk cId="0" sldId="389"/>
            <ac:spMk id="3" creationId="{00000000-0000-0000-0000-000000000000}"/>
          </ac:spMkLst>
        </pc:spChg>
        <pc:spChg chg="add del mod ord">
          <ac:chgData name="Austin J. Slater, Jr." userId="2acd403dc6e21583" providerId="LiveId" clId="{800B73F1-28D6-4F07-9F58-D2C4F67BA115}" dt="2023-09-12T13:25:25.510" v="27" actId="700"/>
          <ac:spMkLst>
            <pc:docMk/>
            <pc:sldMk cId="0" sldId="389"/>
            <ac:spMk id="4" creationId="{07C726AE-7C3E-5098-8928-65104BD9E9AB}"/>
          </ac:spMkLst>
        </pc:spChg>
        <pc:spChg chg="add del mod">
          <ac:chgData name="Austin J. Slater, Jr." userId="2acd403dc6e21583" providerId="LiveId" clId="{800B73F1-28D6-4F07-9F58-D2C4F67BA115}" dt="2023-09-12T13:40:42.192" v="118" actId="6264"/>
          <ac:spMkLst>
            <pc:docMk/>
            <pc:sldMk cId="0" sldId="389"/>
            <ac:spMk id="4" creationId="{96EECAED-7610-5348-AA7E-DC0B1DA57C06}"/>
          </ac:spMkLst>
        </pc:spChg>
        <pc:spChg chg="add mod ord">
          <ac:chgData name="Austin J. Slater, Jr." userId="2acd403dc6e21583" providerId="LiveId" clId="{800B73F1-28D6-4F07-9F58-D2C4F67BA115}" dt="2023-09-12T13:41:16.204" v="137" actId="120"/>
          <ac:spMkLst>
            <pc:docMk/>
            <pc:sldMk cId="0" sldId="389"/>
            <ac:spMk id="5" creationId="{9691D54F-AF06-26C4-6644-B7AE914AA77A}"/>
          </ac:spMkLst>
        </pc:spChg>
        <pc:spChg chg="add mod ord">
          <ac:chgData name="Austin J. Slater, Jr." userId="2acd403dc6e21583" providerId="LiveId" clId="{800B73F1-28D6-4F07-9F58-D2C4F67BA115}" dt="2023-09-12T13:41:14.029" v="136" actId="120"/>
          <ac:spMkLst>
            <pc:docMk/>
            <pc:sldMk cId="0" sldId="389"/>
            <ac:spMk id="6" creationId="{A6578FFF-265F-D7E8-E167-9BD9B683E927}"/>
          </ac:spMkLst>
        </pc:spChg>
        <pc:spChg chg="add mod ord">
          <ac:chgData name="Austin J. Slater, Jr." userId="2acd403dc6e21583" providerId="LiveId" clId="{800B73F1-28D6-4F07-9F58-D2C4F67BA115}" dt="2023-09-12T13:40:42.192" v="118" actId="6264"/>
          <ac:spMkLst>
            <pc:docMk/>
            <pc:sldMk cId="0" sldId="389"/>
            <ac:spMk id="7" creationId="{F184C28F-7E39-6567-57B1-49FD55149425}"/>
          </ac:spMkLst>
        </pc:spChg>
        <pc:spChg chg="add del mod">
          <ac:chgData name="Austin J. Slater, Jr." userId="2acd403dc6e21583" providerId="LiveId" clId="{800B73F1-28D6-4F07-9F58-D2C4F67BA115}" dt="2023-09-12T13:40:42.192" v="118" actId="6264"/>
          <ac:spMkLst>
            <pc:docMk/>
            <pc:sldMk cId="0" sldId="389"/>
            <ac:spMk id="8" creationId="{BFB51EEE-44B2-F50D-D401-DBEF8A8FA19F}"/>
          </ac:spMkLst>
        </pc:spChg>
        <pc:spChg chg="add del mod">
          <ac:chgData name="Austin J. Slater, Jr." userId="2acd403dc6e21583" providerId="LiveId" clId="{800B73F1-28D6-4F07-9F58-D2C4F67BA115}" dt="2023-09-12T13:40:42.192" v="118" actId="6264"/>
          <ac:spMkLst>
            <pc:docMk/>
            <pc:sldMk cId="0" sldId="389"/>
            <ac:spMk id="9" creationId="{396DAD1D-4B48-7FD0-52C8-1CF384B5C242}"/>
          </ac:spMkLst>
        </pc:spChg>
        <pc:spChg chg="add del mod">
          <ac:chgData name="Austin J. Slater, Jr." userId="2acd403dc6e21583" providerId="LiveId" clId="{800B73F1-28D6-4F07-9F58-D2C4F67BA115}" dt="2023-09-12T13:40:42.192" v="118" actId="6264"/>
          <ac:spMkLst>
            <pc:docMk/>
            <pc:sldMk cId="0" sldId="389"/>
            <ac:spMk id="10" creationId="{D94013FA-C07C-66E1-6F6B-7984FFDD3423}"/>
          </ac:spMkLst>
        </pc:spChg>
        <pc:spChg chg="add del mod">
          <ac:chgData name="Austin J. Slater, Jr." userId="2acd403dc6e21583" providerId="LiveId" clId="{800B73F1-28D6-4F07-9F58-D2C4F67BA115}" dt="2023-09-12T13:40:42.192" v="118" actId="6264"/>
          <ac:spMkLst>
            <pc:docMk/>
            <pc:sldMk cId="0" sldId="389"/>
            <ac:spMk id="11" creationId="{85593099-3A9B-BBC9-8C2E-03EC678E69FB}"/>
          </ac:spMkLst>
        </pc:spChg>
        <pc:spChg chg="add del mod">
          <ac:chgData name="Austin J. Slater, Jr." userId="2acd403dc6e21583" providerId="LiveId" clId="{800B73F1-28D6-4F07-9F58-D2C4F67BA115}" dt="2023-09-12T13:40:41.494" v="117" actId="6264"/>
          <ac:spMkLst>
            <pc:docMk/>
            <pc:sldMk cId="0" sldId="389"/>
            <ac:spMk id="12" creationId="{4FC63FF3-BE13-2B77-FD21-B5180A0A67E5}"/>
          </ac:spMkLst>
        </pc:spChg>
        <pc:spChg chg="add del mod">
          <ac:chgData name="Austin J. Slater, Jr." userId="2acd403dc6e21583" providerId="LiveId" clId="{800B73F1-28D6-4F07-9F58-D2C4F67BA115}" dt="2023-09-12T13:40:41.494" v="117" actId="6264"/>
          <ac:spMkLst>
            <pc:docMk/>
            <pc:sldMk cId="0" sldId="389"/>
            <ac:spMk id="13" creationId="{F5E6BDDF-5622-CDEE-D25B-8DD9D6126533}"/>
          </ac:spMkLst>
        </pc:spChg>
        <pc:spChg chg="add del mod">
          <ac:chgData name="Austin J. Slater, Jr." userId="2acd403dc6e21583" providerId="LiveId" clId="{800B73F1-28D6-4F07-9F58-D2C4F67BA115}" dt="2023-09-12T13:40:41.494" v="117" actId="6264"/>
          <ac:spMkLst>
            <pc:docMk/>
            <pc:sldMk cId="0" sldId="389"/>
            <ac:spMk id="14" creationId="{20F6EF62-7221-C29F-B3CE-ECFC038D01E5}"/>
          </ac:spMkLst>
        </pc:spChg>
        <pc:spChg chg="add del mod">
          <ac:chgData name="Austin J. Slater, Jr." userId="2acd403dc6e21583" providerId="LiveId" clId="{800B73F1-28D6-4F07-9F58-D2C4F67BA115}" dt="2023-09-12T13:40:41.494" v="117" actId="6264"/>
          <ac:spMkLst>
            <pc:docMk/>
            <pc:sldMk cId="0" sldId="389"/>
            <ac:spMk id="15" creationId="{0F625CA6-C817-383C-0B9C-12F365C02613}"/>
          </ac:spMkLst>
        </pc:spChg>
        <pc:spChg chg="add del mod">
          <ac:chgData name="Austin J. Slater, Jr." userId="2acd403dc6e21583" providerId="LiveId" clId="{800B73F1-28D6-4F07-9F58-D2C4F67BA115}" dt="2023-09-12T13:40:41.494" v="117" actId="6264"/>
          <ac:spMkLst>
            <pc:docMk/>
            <pc:sldMk cId="0" sldId="389"/>
            <ac:spMk id="16" creationId="{5468DBC6-8F25-C500-F20C-D62E3C8A0D90}"/>
          </ac:spMkLst>
        </pc:spChg>
        <pc:spChg chg="add del mod">
          <ac:chgData name="Austin J. Slater, Jr." userId="2acd403dc6e21583" providerId="LiveId" clId="{800B73F1-28D6-4F07-9F58-D2C4F67BA115}" dt="2023-09-12T13:40:40.914" v="116" actId="6264"/>
          <ac:spMkLst>
            <pc:docMk/>
            <pc:sldMk cId="0" sldId="389"/>
            <ac:spMk id="17" creationId="{58991677-3560-F1E3-7686-8B574920D889}"/>
          </ac:spMkLst>
        </pc:spChg>
        <pc:spChg chg="add del mod">
          <ac:chgData name="Austin J. Slater, Jr." userId="2acd403dc6e21583" providerId="LiveId" clId="{800B73F1-28D6-4F07-9F58-D2C4F67BA115}" dt="2023-09-12T13:40:40.914" v="116" actId="6264"/>
          <ac:spMkLst>
            <pc:docMk/>
            <pc:sldMk cId="0" sldId="389"/>
            <ac:spMk id="18" creationId="{99FE9EC1-E740-ACE1-7CDF-649300616F3A}"/>
          </ac:spMkLst>
        </pc:spChg>
        <pc:spChg chg="add del mod">
          <ac:chgData name="Austin J. Slater, Jr." userId="2acd403dc6e21583" providerId="LiveId" clId="{800B73F1-28D6-4F07-9F58-D2C4F67BA115}" dt="2023-09-12T13:40:40.914" v="116" actId="6264"/>
          <ac:spMkLst>
            <pc:docMk/>
            <pc:sldMk cId="0" sldId="389"/>
            <ac:spMk id="19" creationId="{F0CAE798-7856-7999-CA37-44E8B806222A}"/>
          </ac:spMkLst>
        </pc:spChg>
        <pc:spChg chg="add del mod">
          <ac:chgData name="Austin J. Slater, Jr." userId="2acd403dc6e21583" providerId="LiveId" clId="{800B73F1-28D6-4F07-9F58-D2C4F67BA115}" dt="2023-09-12T13:40:40.914" v="116" actId="6264"/>
          <ac:spMkLst>
            <pc:docMk/>
            <pc:sldMk cId="0" sldId="389"/>
            <ac:spMk id="20" creationId="{FDBA0236-0181-729B-3036-EC83FED83723}"/>
          </ac:spMkLst>
        </pc:spChg>
        <pc:spChg chg="add del mod">
          <ac:chgData name="Austin J. Slater, Jr." userId="2acd403dc6e21583" providerId="LiveId" clId="{800B73F1-28D6-4F07-9F58-D2C4F67BA115}" dt="2023-09-12T13:40:40.914" v="116" actId="6264"/>
          <ac:spMkLst>
            <pc:docMk/>
            <pc:sldMk cId="0" sldId="389"/>
            <ac:spMk id="21" creationId="{B57CD517-4CB6-E428-A853-A5208702EA31}"/>
          </ac:spMkLst>
        </pc:spChg>
        <pc:spChg chg="add del mod">
          <ac:chgData name="Austin J. Slater, Jr." userId="2acd403dc6e21583" providerId="LiveId" clId="{800B73F1-28D6-4F07-9F58-D2C4F67BA115}" dt="2023-09-12T13:40:40.320" v="115" actId="6264"/>
          <ac:spMkLst>
            <pc:docMk/>
            <pc:sldMk cId="0" sldId="389"/>
            <ac:spMk id="22" creationId="{E2777592-5684-EE75-2EA2-82E3394FEE36}"/>
          </ac:spMkLst>
        </pc:spChg>
        <pc:spChg chg="add del mod">
          <ac:chgData name="Austin J. Slater, Jr." userId="2acd403dc6e21583" providerId="LiveId" clId="{800B73F1-28D6-4F07-9F58-D2C4F67BA115}" dt="2023-09-12T13:40:40.320" v="115" actId="6264"/>
          <ac:spMkLst>
            <pc:docMk/>
            <pc:sldMk cId="0" sldId="389"/>
            <ac:spMk id="23" creationId="{531E4FBF-4F92-9CA1-D1E4-F3C082774D8B}"/>
          </ac:spMkLst>
        </pc:spChg>
        <pc:spChg chg="add del mod">
          <ac:chgData name="Austin J. Slater, Jr." userId="2acd403dc6e21583" providerId="LiveId" clId="{800B73F1-28D6-4F07-9F58-D2C4F67BA115}" dt="2023-09-12T13:40:40.320" v="115" actId="6264"/>
          <ac:spMkLst>
            <pc:docMk/>
            <pc:sldMk cId="0" sldId="389"/>
            <ac:spMk id="24" creationId="{58CEE292-FE08-395B-F9E1-0CE48F986AEA}"/>
          </ac:spMkLst>
        </pc:spChg>
        <pc:spChg chg="add del mod">
          <ac:chgData name="Austin J. Slater, Jr." userId="2acd403dc6e21583" providerId="LiveId" clId="{800B73F1-28D6-4F07-9F58-D2C4F67BA115}" dt="2023-09-12T13:40:40.320" v="115" actId="6264"/>
          <ac:spMkLst>
            <pc:docMk/>
            <pc:sldMk cId="0" sldId="389"/>
            <ac:spMk id="25" creationId="{9CFCED7F-7A90-ED21-9F1A-B8F39AF7D8F1}"/>
          </ac:spMkLst>
        </pc:spChg>
        <pc:spChg chg="add del mod">
          <ac:chgData name="Austin J. Slater, Jr." userId="2acd403dc6e21583" providerId="LiveId" clId="{800B73F1-28D6-4F07-9F58-D2C4F67BA115}" dt="2023-09-12T13:40:40.320" v="115" actId="6264"/>
          <ac:spMkLst>
            <pc:docMk/>
            <pc:sldMk cId="0" sldId="389"/>
            <ac:spMk id="26" creationId="{64F5A7CC-2BA6-DEAA-DE5B-52B7D656D7CC}"/>
          </ac:spMkLst>
        </pc:spChg>
      </pc:sldChg>
      <pc:sldChg chg="modTransition">
        <pc:chgData name="Austin J. Slater, Jr." userId="2acd403dc6e21583" providerId="LiveId" clId="{800B73F1-28D6-4F07-9F58-D2C4F67BA115}" dt="2023-09-13T20:23:01.953" v="172"/>
        <pc:sldMkLst>
          <pc:docMk/>
          <pc:sldMk cId="0" sldId="391"/>
        </pc:sldMkLst>
      </pc:sldChg>
      <pc:sldChg chg="modTransition">
        <pc:chgData name="Austin J. Slater, Jr." userId="2acd403dc6e21583" providerId="LiveId" clId="{800B73F1-28D6-4F07-9F58-D2C4F67BA115}" dt="2023-09-13T20:23:01.953" v="172"/>
        <pc:sldMkLst>
          <pc:docMk/>
          <pc:sldMk cId="2096866642" sldId="467"/>
        </pc:sldMkLst>
      </pc:sldChg>
      <pc:sldChg chg="modTransition">
        <pc:chgData name="Austin J. Slater, Jr." userId="2acd403dc6e21583" providerId="LiveId" clId="{800B73F1-28D6-4F07-9F58-D2C4F67BA115}" dt="2023-09-13T20:23:01.953" v="172"/>
        <pc:sldMkLst>
          <pc:docMk/>
          <pc:sldMk cId="4232433330" sldId="613"/>
        </pc:sldMkLst>
      </pc:sldChg>
      <pc:sldChg chg="modTransition">
        <pc:chgData name="Austin J. Slater, Jr." userId="2acd403dc6e21583" providerId="LiveId" clId="{800B73F1-28D6-4F07-9F58-D2C4F67BA115}" dt="2023-09-13T20:23:01.953" v="172"/>
        <pc:sldMkLst>
          <pc:docMk/>
          <pc:sldMk cId="0" sldId="615"/>
        </pc:sldMkLst>
      </pc:sldChg>
      <pc:sldChg chg="modTransition">
        <pc:chgData name="Austin J. Slater, Jr." userId="2acd403dc6e21583" providerId="LiveId" clId="{800B73F1-28D6-4F07-9F58-D2C4F67BA115}" dt="2023-09-13T20:23:01.953" v="172"/>
        <pc:sldMkLst>
          <pc:docMk/>
          <pc:sldMk cId="2536432826" sldId="616"/>
        </pc:sldMkLst>
      </pc:sldChg>
      <pc:sldChg chg="modTransition">
        <pc:chgData name="Austin J. Slater, Jr." userId="2acd403dc6e21583" providerId="LiveId" clId="{800B73F1-28D6-4F07-9F58-D2C4F67BA115}" dt="2023-09-13T20:23:01.953" v="172"/>
        <pc:sldMkLst>
          <pc:docMk/>
          <pc:sldMk cId="711613523" sldId="617"/>
        </pc:sldMkLst>
      </pc:sldChg>
      <pc:sldChg chg="modTransition">
        <pc:chgData name="Austin J. Slater, Jr." userId="2acd403dc6e21583" providerId="LiveId" clId="{800B73F1-28D6-4F07-9F58-D2C4F67BA115}" dt="2023-09-13T20:23:01.953" v="172"/>
        <pc:sldMkLst>
          <pc:docMk/>
          <pc:sldMk cId="2685003504" sldId="618"/>
        </pc:sldMkLst>
      </pc:sldChg>
      <pc:sldChg chg="modTransition">
        <pc:chgData name="Austin J. Slater, Jr." userId="2acd403dc6e21583" providerId="LiveId" clId="{800B73F1-28D6-4F07-9F58-D2C4F67BA115}" dt="2023-09-13T20:23:01.953" v="172"/>
        <pc:sldMkLst>
          <pc:docMk/>
          <pc:sldMk cId="1305463521" sldId="619"/>
        </pc:sldMkLst>
      </pc:sldChg>
      <pc:sldChg chg="delSp mod modTransition">
        <pc:chgData name="Austin J. Slater, Jr." userId="2acd403dc6e21583" providerId="LiveId" clId="{800B73F1-28D6-4F07-9F58-D2C4F67BA115}" dt="2023-09-13T20:23:01.953" v="172"/>
        <pc:sldMkLst>
          <pc:docMk/>
          <pc:sldMk cId="1738924672" sldId="621"/>
        </pc:sldMkLst>
        <pc:picChg chg="del">
          <ac:chgData name="Austin J. Slater, Jr." userId="2acd403dc6e21583" providerId="LiveId" clId="{800B73F1-28D6-4F07-9F58-D2C4F67BA115}" dt="2023-09-13T20:14:00.650" v="147" actId="21"/>
          <ac:picMkLst>
            <pc:docMk/>
            <pc:sldMk cId="1738924672" sldId="621"/>
            <ac:picMk id="10" creationId="{FEE5A906-0B28-24B2-6852-4EB78F05C31E}"/>
          </ac:picMkLst>
        </pc:picChg>
      </pc:sldChg>
      <pc:sldChg chg="modTransition">
        <pc:chgData name="Austin J. Slater, Jr." userId="2acd403dc6e21583" providerId="LiveId" clId="{800B73F1-28D6-4F07-9F58-D2C4F67BA115}" dt="2023-09-13T20:23:01.953" v="172"/>
        <pc:sldMkLst>
          <pc:docMk/>
          <pc:sldMk cId="824186192" sldId="622"/>
        </pc:sldMkLst>
      </pc:sldChg>
      <pc:sldChg chg="modTransition">
        <pc:chgData name="Austin J. Slater, Jr." userId="2acd403dc6e21583" providerId="LiveId" clId="{800B73F1-28D6-4F07-9F58-D2C4F67BA115}" dt="2023-09-13T20:23:01.953" v="172"/>
        <pc:sldMkLst>
          <pc:docMk/>
          <pc:sldMk cId="1298105429" sldId="623"/>
        </pc:sldMkLst>
      </pc:sldChg>
      <pc:sldChg chg="modTransition">
        <pc:chgData name="Austin J. Slater, Jr." userId="2acd403dc6e21583" providerId="LiveId" clId="{800B73F1-28D6-4F07-9F58-D2C4F67BA115}" dt="2023-09-13T20:23:01.953" v="172"/>
        <pc:sldMkLst>
          <pc:docMk/>
          <pc:sldMk cId="3002617653" sldId="624"/>
        </pc:sldMkLst>
      </pc:sldChg>
      <pc:sldChg chg="modTransition">
        <pc:chgData name="Austin J. Slater, Jr." userId="2acd403dc6e21583" providerId="LiveId" clId="{800B73F1-28D6-4F07-9F58-D2C4F67BA115}" dt="2023-09-13T20:23:01.953" v="172"/>
        <pc:sldMkLst>
          <pc:docMk/>
          <pc:sldMk cId="1353948759" sldId="626"/>
        </pc:sldMkLst>
      </pc:sldChg>
      <pc:sldChg chg="modTransition">
        <pc:chgData name="Austin J. Slater, Jr." userId="2acd403dc6e21583" providerId="LiveId" clId="{800B73F1-28D6-4F07-9F58-D2C4F67BA115}" dt="2023-09-13T20:23:01.953" v="172"/>
        <pc:sldMkLst>
          <pc:docMk/>
          <pc:sldMk cId="3502312488" sldId="627"/>
        </pc:sldMkLst>
      </pc:sldChg>
      <pc:sldChg chg="modTransition">
        <pc:chgData name="Austin J. Slater, Jr." userId="2acd403dc6e21583" providerId="LiveId" clId="{800B73F1-28D6-4F07-9F58-D2C4F67BA115}" dt="2023-09-13T20:23:01.953" v="172"/>
        <pc:sldMkLst>
          <pc:docMk/>
          <pc:sldMk cId="1994638181" sldId="628"/>
        </pc:sldMkLst>
      </pc:sldChg>
      <pc:sldChg chg="modTransition">
        <pc:chgData name="Austin J. Slater, Jr." userId="2acd403dc6e21583" providerId="LiveId" clId="{800B73F1-28D6-4F07-9F58-D2C4F67BA115}" dt="2023-09-13T20:23:01.953" v="172"/>
        <pc:sldMkLst>
          <pc:docMk/>
          <pc:sldMk cId="2764850921" sldId="629"/>
        </pc:sldMkLst>
      </pc:sldChg>
      <pc:sldChg chg="modTransition">
        <pc:chgData name="Austin J. Slater, Jr." userId="2acd403dc6e21583" providerId="LiveId" clId="{800B73F1-28D6-4F07-9F58-D2C4F67BA115}" dt="2023-09-13T20:23:01.953" v="172"/>
        <pc:sldMkLst>
          <pc:docMk/>
          <pc:sldMk cId="2264766726" sldId="631"/>
        </pc:sldMkLst>
      </pc:sldChg>
      <pc:sldChg chg="modTransition">
        <pc:chgData name="Austin J. Slater, Jr." userId="2acd403dc6e21583" providerId="LiveId" clId="{800B73F1-28D6-4F07-9F58-D2C4F67BA115}" dt="2023-09-13T20:23:01.953" v="172"/>
        <pc:sldMkLst>
          <pc:docMk/>
          <pc:sldMk cId="1682129016" sldId="632"/>
        </pc:sldMkLst>
      </pc:sldChg>
      <pc:sldChg chg="del">
        <pc:chgData name="Austin J. Slater, Jr." userId="2acd403dc6e21583" providerId="LiveId" clId="{800B73F1-28D6-4F07-9F58-D2C4F67BA115}" dt="2023-09-12T13:23:33.937" v="5" actId="2696"/>
        <pc:sldMkLst>
          <pc:docMk/>
          <pc:sldMk cId="3862152640" sldId="633"/>
        </pc:sldMkLst>
      </pc:sldChg>
      <pc:sldChg chg="ord modTransition">
        <pc:chgData name="Austin J. Slater, Jr." userId="2acd403dc6e21583" providerId="LiveId" clId="{800B73F1-28D6-4F07-9F58-D2C4F67BA115}" dt="2023-09-13T20:23:01.953" v="172"/>
        <pc:sldMkLst>
          <pc:docMk/>
          <pc:sldMk cId="8825503" sldId="635"/>
        </pc:sldMkLst>
      </pc:sldChg>
      <pc:sldChg chg="modTransition">
        <pc:chgData name="Austin J. Slater, Jr." userId="2acd403dc6e21583" providerId="LiveId" clId="{800B73F1-28D6-4F07-9F58-D2C4F67BA115}" dt="2023-09-13T20:23:01.953" v="172"/>
        <pc:sldMkLst>
          <pc:docMk/>
          <pc:sldMk cId="1858297200" sldId="636"/>
        </pc:sldMkLst>
      </pc:sldChg>
      <pc:sldChg chg="modTransition">
        <pc:chgData name="Austin J. Slater, Jr." userId="2acd403dc6e21583" providerId="LiveId" clId="{800B73F1-28D6-4F07-9F58-D2C4F67BA115}" dt="2023-09-13T20:23:01.953" v="172"/>
        <pc:sldMkLst>
          <pc:docMk/>
          <pc:sldMk cId="798607194" sldId="637"/>
        </pc:sldMkLst>
      </pc:sldChg>
      <pc:sldChg chg="modTransition">
        <pc:chgData name="Austin J. Slater, Jr." userId="2acd403dc6e21583" providerId="LiveId" clId="{800B73F1-28D6-4F07-9F58-D2C4F67BA115}" dt="2023-09-13T20:23:01.953" v="172"/>
        <pc:sldMkLst>
          <pc:docMk/>
          <pc:sldMk cId="3751168245" sldId="638"/>
        </pc:sldMkLst>
      </pc:sldChg>
      <pc:sldChg chg="modSp add mod ord modTransition">
        <pc:chgData name="Austin J. Slater, Jr." userId="2acd403dc6e21583" providerId="LiveId" clId="{800B73F1-28D6-4F07-9F58-D2C4F67BA115}" dt="2023-09-13T20:23:01.953" v="172"/>
        <pc:sldMkLst>
          <pc:docMk/>
          <pc:sldMk cId="1364737529" sldId="639"/>
        </pc:sldMkLst>
        <pc:spChg chg="mod">
          <ac:chgData name="Austin J. Slater, Jr." userId="2acd403dc6e21583" providerId="LiveId" clId="{800B73F1-28D6-4F07-9F58-D2C4F67BA115}" dt="2023-09-12T13:23:53.401" v="23" actId="20577"/>
          <ac:spMkLst>
            <pc:docMk/>
            <pc:sldMk cId="1364737529" sldId="639"/>
            <ac:spMk id="7"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0"/>
      <c:rAngAx val="0"/>
      <c:perspective val="0"/>
    </c:view3D>
    <c:floor>
      <c:thickness val="0"/>
    </c:floor>
    <c:sideWall>
      <c:thickness val="0"/>
    </c:sideWall>
    <c:backWall>
      <c:thickness val="0"/>
    </c:backWall>
    <c:plotArea>
      <c:layout>
        <c:manualLayout>
          <c:layoutTarget val="inner"/>
          <c:xMode val="edge"/>
          <c:yMode val="edge"/>
          <c:x val="0.12535570032603988"/>
          <c:y val="0.10454983662880885"/>
          <c:w val="0.80915136748716354"/>
          <c:h val="0.79790865009207956"/>
        </c:manualLayout>
      </c:layout>
      <c:pie3DChart>
        <c:varyColors val="1"/>
        <c:ser>
          <c:idx val="0"/>
          <c:order val="0"/>
          <c:tx>
            <c:strRef>
              <c:f>Sheet1!$A$2</c:f>
              <c:strCache>
                <c:ptCount val="1"/>
                <c:pt idx="0">
                  <c:v>Member</c:v>
                </c:pt>
              </c:strCache>
            </c:strRef>
          </c:tx>
          <c:dPt>
            <c:idx val="0"/>
            <c:bubble3D val="0"/>
            <c:spPr>
              <a:solidFill>
                <a:schemeClr val="accent1">
                  <a:lumMod val="50000"/>
                </a:schemeClr>
              </a:solidFill>
            </c:spPr>
            <c:extLst>
              <c:ext xmlns:c16="http://schemas.microsoft.com/office/drawing/2014/chart" uri="{C3380CC4-5D6E-409C-BE32-E72D297353CC}">
                <c16:uniqueId val="{00000001-29A2-4219-9BBF-AC7EE0A431CC}"/>
              </c:ext>
            </c:extLst>
          </c:dPt>
          <c:dPt>
            <c:idx val="1"/>
            <c:bubble3D val="0"/>
            <c:spPr>
              <a:solidFill>
                <a:schemeClr val="accent3"/>
              </a:solidFill>
            </c:spPr>
            <c:extLst>
              <c:ext xmlns:c16="http://schemas.microsoft.com/office/drawing/2014/chart" uri="{C3380CC4-5D6E-409C-BE32-E72D297353CC}">
                <c16:uniqueId val="{00000003-29A2-4219-9BBF-AC7EE0A431CC}"/>
              </c:ext>
            </c:extLst>
          </c:dPt>
          <c:dLbls>
            <c:spPr>
              <a:noFill/>
              <a:ln>
                <a:noFill/>
              </a:ln>
              <a:effectLst/>
            </c:spPr>
            <c:txPr>
              <a:bodyPr/>
              <a:lstStyle/>
              <a:p>
                <a:pPr>
                  <a:defRPr sz="3200">
                    <a:solidFill>
                      <a:schemeClr val="tx1"/>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numRef>
              <c:f>Sheet1!$B$1:$C$1</c:f>
              <c:numCache>
                <c:formatCode>General</c:formatCode>
                <c:ptCount val="2"/>
              </c:numCache>
            </c:numRef>
          </c:cat>
          <c:val>
            <c:numRef>
              <c:f>Sheet1!$B$2:$C$2</c:f>
              <c:numCache>
                <c:formatCode>General</c:formatCode>
                <c:ptCount val="2"/>
                <c:pt idx="0">
                  <c:v>85</c:v>
                </c:pt>
                <c:pt idx="1">
                  <c:v>15</c:v>
                </c:pt>
              </c:numCache>
            </c:numRef>
          </c:val>
          <c:extLst>
            <c:ext xmlns:c16="http://schemas.microsoft.com/office/drawing/2014/chart" uri="{C3380CC4-5D6E-409C-BE32-E72D297353CC}">
              <c16:uniqueId val="{00000004-29A2-4219-9BBF-AC7EE0A431CC}"/>
            </c:ext>
          </c:extLst>
        </c:ser>
        <c:dLbls>
          <c:showLegendKey val="0"/>
          <c:showVal val="0"/>
          <c:showCatName val="1"/>
          <c:showSerName val="0"/>
          <c:showPercent val="1"/>
          <c:showBubbleSize val="0"/>
          <c:showLeaderLines val="1"/>
        </c:dLbls>
      </c:pie3DChart>
    </c:plotArea>
    <c:plotVisOnly val="1"/>
    <c:dispBlanksAs val="zero"/>
    <c:showDLblsOverMax val="0"/>
  </c:chart>
  <c:spPr>
    <a:noFill/>
    <a:ln>
      <a:noFill/>
    </a:ln>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7DCFCC-4DF7-4DCB-8F32-473A7B7EF82E}" type="doc">
      <dgm:prSet loTypeId="urn:microsoft.com/office/officeart/2005/8/layout/pyramid3" loCatId="pyramid" qsTypeId="urn:microsoft.com/office/officeart/2005/8/quickstyle/simple4" qsCatId="simple" csTypeId="urn:microsoft.com/office/officeart/2005/8/colors/accent1_2" csCatId="accent1" phldr="1"/>
      <dgm:spPr/>
    </dgm:pt>
    <dgm:pt modelId="{95641F8C-C1F6-4F98-BB95-2608E08A78BD}">
      <dgm:prSet phldrT="[Text]" custT="1"/>
      <dgm:spPr/>
      <dgm:t>
        <a:bodyPr/>
        <a:lstStyle/>
        <a:p>
          <a:r>
            <a:rPr lang="en-US" sz="3600" b="1" dirty="0">
              <a:solidFill>
                <a:schemeClr val="bg1"/>
              </a:solidFill>
            </a:rPr>
            <a:t>Members</a:t>
          </a:r>
          <a:br>
            <a:rPr lang="en-US" sz="3500" dirty="0">
              <a:solidFill>
                <a:schemeClr val="bg1"/>
              </a:solidFill>
            </a:rPr>
          </a:br>
          <a:r>
            <a:rPr lang="en-US" sz="3500" dirty="0">
              <a:solidFill>
                <a:schemeClr val="bg1"/>
              </a:solidFill>
            </a:rPr>
            <a:t>(owner-customers)</a:t>
          </a:r>
        </a:p>
      </dgm:t>
    </dgm:pt>
    <dgm:pt modelId="{E32854CF-2D84-4374-99D0-256A4608A25F}" type="parTrans" cxnId="{2054E2F2-A263-4E64-A8C8-48506B9148E3}">
      <dgm:prSet/>
      <dgm:spPr/>
      <dgm:t>
        <a:bodyPr/>
        <a:lstStyle/>
        <a:p>
          <a:endParaRPr lang="en-US"/>
        </a:p>
      </dgm:t>
    </dgm:pt>
    <dgm:pt modelId="{83B35D08-87A0-44E4-8C33-3F5F594325D4}" type="sibTrans" cxnId="{2054E2F2-A263-4E64-A8C8-48506B9148E3}">
      <dgm:prSet/>
      <dgm:spPr/>
      <dgm:t>
        <a:bodyPr/>
        <a:lstStyle/>
        <a:p>
          <a:endParaRPr lang="en-US"/>
        </a:p>
      </dgm:t>
    </dgm:pt>
    <dgm:pt modelId="{C33B58B8-9F64-42CC-9632-29B8D9A60941}">
      <dgm:prSet phldrT="[Text]" custT="1"/>
      <dgm:spPr/>
      <dgm:t>
        <a:bodyPr/>
        <a:lstStyle/>
        <a:p>
          <a:r>
            <a:rPr lang="en-US" sz="3600" b="1" dirty="0">
              <a:solidFill>
                <a:schemeClr val="bg1"/>
              </a:solidFill>
            </a:rPr>
            <a:t>Board of Directors</a:t>
          </a:r>
        </a:p>
        <a:p>
          <a:r>
            <a:rPr lang="en-US" sz="3500" dirty="0">
              <a:solidFill>
                <a:schemeClr val="bg1"/>
              </a:solidFill>
            </a:rPr>
            <a:t>(elected from the membership)</a:t>
          </a:r>
        </a:p>
      </dgm:t>
    </dgm:pt>
    <dgm:pt modelId="{CE2C4099-966F-491E-BE98-25102A7864BC}" type="parTrans" cxnId="{30D1DEA4-9805-4A07-AAC8-B6A0C69D6FD4}">
      <dgm:prSet/>
      <dgm:spPr/>
      <dgm:t>
        <a:bodyPr/>
        <a:lstStyle/>
        <a:p>
          <a:endParaRPr lang="en-US"/>
        </a:p>
      </dgm:t>
    </dgm:pt>
    <dgm:pt modelId="{017CD075-1599-46CD-B215-47F08AB4B515}" type="sibTrans" cxnId="{30D1DEA4-9805-4A07-AAC8-B6A0C69D6FD4}">
      <dgm:prSet/>
      <dgm:spPr/>
      <dgm:t>
        <a:bodyPr/>
        <a:lstStyle/>
        <a:p>
          <a:endParaRPr lang="en-US"/>
        </a:p>
      </dgm:t>
    </dgm:pt>
    <dgm:pt modelId="{95193130-8264-4A90-BC38-E6B3437075EE}">
      <dgm:prSet phldrT="[Text]" custT="1"/>
      <dgm:spPr/>
      <dgm:t>
        <a:bodyPr/>
        <a:lstStyle/>
        <a:p>
          <a:r>
            <a:rPr lang="en-US" sz="3600" dirty="0">
              <a:solidFill>
                <a:schemeClr val="bg1"/>
              </a:solidFill>
            </a:rPr>
            <a:t>CEO</a:t>
          </a:r>
          <a:r>
            <a:rPr lang="en-US" sz="4800" dirty="0">
              <a:solidFill>
                <a:schemeClr val="bg1"/>
              </a:solidFill>
            </a:rPr>
            <a:t> </a:t>
          </a:r>
          <a:endParaRPr lang="en-US" sz="2000" dirty="0">
            <a:solidFill>
              <a:schemeClr val="bg1"/>
            </a:solidFill>
          </a:endParaRPr>
        </a:p>
      </dgm:t>
    </dgm:pt>
    <dgm:pt modelId="{ED195943-3BFB-4B48-BBE0-DCF0CAFAC8AF}" type="parTrans" cxnId="{EAEDEE0A-0ECD-4D7D-A8C6-3E7A0B9C4904}">
      <dgm:prSet/>
      <dgm:spPr/>
      <dgm:t>
        <a:bodyPr/>
        <a:lstStyle/>
        <a:p>
          <a:endParaRPr lang="en-US"/>
        </a:p>
      </dgm:t>
    </dgm:pt>
    <dgm:pt modelId="{61C03DAF-311B-45CA-85F3-522F76624F72}" type="sibTrans" cxnId="{EAEDEE0A-0ECD-4D7D-A8C6-3E7A0B9C4904}">
      <dgm:prSet/>
      <dgm:spPr/>
      <dgm:t>
        <a:bodyPr/>
        <a:lstStyle/>
        <a:p>
          <a:endParaRPr lang="en-US"/>
        </a:p>
      </dgm:t>
    </dgm:pt>
    <dgm:pt modelId="{086B68A9-718A-4FAD-A301-325D92BD311E}" type="pres">
      <dgm:prSet presAssocID="{C37DCFCC-4DF7-4DCB-8F32-473A7B7EF82E}" presName="Name0" presStyleCnt="0">
        <dgm:presLayoutVars>
          <dgm:dir/>
          <dgm:animLvl val="lvl"/>
          <dgm:resizeHandles val="exact"/>
        </dgm:presLayoutVars>
      </dgm:prSet>
      <dgm:spPr/>
    </dgm:pt>
    <dgm:pt modelId="{3D1BE829-8D24-46EE-90B4-D996530C8D59}" type="pres">
      <dgm:prSet presAssocID="{95641F8C-C1F6-4F98-BB95-2608E08A78BD}" presName="Name8" presStyleCnt="0"/>
      <dgm:spPr/>
    </dgm:pt>
    <dgm:pt modelId="{042F976C-99BA-4CB4-9BB5-2DF23FAAD762}" type="pres">
      <dgm:prSet presAssocID="{95641F8C-C1F6-4F98-BB95-2608E08A78BD}" presName="level" presStyleLbl="node1" presStyleIdx="0" presStyleCnt="3">
        <dgm:presLayoutVars>
          <dgm:chMax val="1"/>
          <dgm:bulletEnabled val="1"/>
        </dgm:presLayoutVars>
      </dgm:prSet>
      <dgm:spPr/>
    </dgm:pt>
    <dgm:pt modelId="{359B7F63-0F43-4E69-83AA-937C146968B7}" type="pres">
      <dgm:prSet presAssocID="{95641F8C-C1F6-4F98-BB95-2608E08A78BD}" presName="levelTx" presStyleLbl="revTx" presStyleIdx="0" presStyleCnt="0">
        <dgm:presLayoutVars>
          <dgm:chMax val="1"/>
          <dgm:bulletEnabled val="1"/>
        </dgm:presLayoutVars>
      </dgm:prSet>
      <dgm:spPr/>
    </dgm:pt>
    <dgm:pt modelId="{980C155E-3A2C-4CCF-BABC-536EE2F1E3CC}" type="pres">
      <dgm:prSet presAssocID="{C33B58B8-9F64-42CC-9632-29B8D9A60941}" presName="Name8" presStyleCnt="0"/>
      <dgm:spPr/>
    </dgm:pt>
    <dgm:pt modelId="{7CCB915B-60B1-43B0-8817-47B9E24D966C}" type="pres">
      <dgm:prSet presAssocID="{C33B58B8-9F64-42CC-9632-29B8D9A60941}" presName="level" presStyleLbl="node1" presStyleIdx="1" presStyleCnt="3">
        <dgm:presLayoutVars>
          <dgm:chMax val="1"/>
          <dgm:bulletEnabled val="1"/>
        </dgm:presLayoutVars>
      </dgm:prSet>
      <dgm:spPr/>
    </dgm:pt>
    <dgm:pt modelId="{6B473747-A90A-4335-A3DA-9206812FF84A}" type="pres">
      <dgm:prSet presAssocID="{C33B58B8-9F64-42CC-9632-29B8D9A60941}" presName="levelTx" presStyleLbl="revTx" presStyleIdx="0" presStyleCnt="0">
        <dgm:presLayoutVars>
          <dgm:chMax val="1"/>
          <dgm:bulletEnabled val="1"/>
        </dgm:presLayoutVars>
      </dgm:prSet>
      <dgm:spPr/>
    </dgm:pt>
    <dgm:pt modelId="{73100BD8-CB6B-4D24-B25C-80E304FFC8E7}" type="pres">
      <dgm:prSet presAssocID="{95193130-8264-4A90-BC38-E6B3437075EE}" presName="Name8" presStyleCnt="0"/>
      <dgm:spPr/>
    </dgm:pt>
    <dgm:pt modelId="{5229A84A-FFA8-4444-8B4C-B620B86E624B}" type="pres">
      <dgm:prSet presAssocID="{95193130-8264-4A90-BC38-E6B3437075EE}" presName="level" presStyleLbl="node1" presStyleIdx="2" presStyleCnt="3">
        <dgm:presLayoutVars>
          <dgm:chMax val="1"/>
          <dgm:bulletEnabled val="1"/>
        </dgm:presLayoutVars>
      </dgm:prSet>
      <dgm:spPr/>
    </dgm:pt>
    <dgm:pt modelId="{D4854787-C750-4DAB-8CAB-3DB327E91FB6}" type="pres">
      <dgm:prSet presAssocID="{95193130-8264-4A90-BC38-E6B3437075EE}" presName="levelTx" presStyleLbl="revTx" presStyleIdx="0" presStyleCnt="0">
        <dgm:presLayoutVars>
          <dgm:chMax val="1"/>
          <dgm:bulletEnabled val="1"/>
        </dgm:presLayoutVars>
      </dgm:prSet>
      <dgm:spPr/>
    </dgm:pt>
  </dgm:ptLst>
  <dgm:cxnLst>
    <dgm:cxn modelId="{25A7B003-A9DF-46C8-996C-2E235D73154F}" type="presOf" srcId="{95193130-8264-4A90-BC38-E6B3437075EE}" destId="{D4854787-C750-4DAB-8CAB-3DB327E91FB6}" srcOrd="1" destOrd="0" presId="urn:microsoft.com/office/officeart/2005/8/layout/pyramid3"/>
    <dgm:cxn modelId="{EAEDEE0A-0ECD-4D7D-A8C6-3E7A0B9C4904}" srcId="{C37DCFCC-4DF7-4DCB-8F32-473A7B7EF82E}" destId="{95193130-8264-4A90-BC38-E6B3437075EE}" srcOrd="2" destOrd="0" parTransId="{ED195943-3BFB-4B48-BBE0-DCF0CAFAC8AF}" sibTransId="{61C03DAF-311B-45CA-85F3-522F76624F72}"/>
    <dgm:cxn modelId="{28927932-F54B-47BD-A600-6EFA47873772}" type="presOf" srcId="{C37DCFCC-4DF7-4DCB-8F32-473A7B7EF82E}" destId="{086B68A9-718A-4FAD-A301-325D92BD311E}" srcOrd="0" destOrd="0" presId="urn:microsoft.com/office/officeart/2005/8/layout/pyramid3"/>
    <dgm:cxn modelId="{4C94D644-3DE9-49C3-BED1-53380BBD23EC}" type="presOf" srcId="{95193130-8264-4A90-BC38-E6B3437075EE}" destId="{5229A84A-FFA8-4444-8B4C-B620B86E624B}" srcOrd="0" destOrd="0" presId="urn:microsoft.com/office/officeart/2005/8/layout/pyramid3"/>
    <dgm:cxn modelId="{4598BAA0-0A73-4AC8-87B4-CB5977339AB6}" type="presOf" srcId="{C33B58B8-9F64-42CC-9632-29B8D9A60941}" destId="{7CCB915B-60B1-43B0-8817-47B9E24D966C}" srcOrd="0" destOrd="0" presId="urn:microsoft.com/office/officeart/2005/8/layout/pyramid3"/>
    <dgm:cxn modelId="{3DFD84A2-BDC2-419F-B91C-1D6060EC2383}" type="presOf" srcId="{C33B58B8-9F64-42CC-9632-29B8D9A60941}" destId="{6B473747-A90A-4335-A3DA-9206812FF84A}" srcOrd="1" destOrd="0" presId="urn:microsoft.com/office/officeart/2005/8/layout/pyramid3"/>
    <dgm:cxn modelId="{30D1DEA4-9805-4A07-AAC8-B6A0C69D6FD4}" srcId="{C37DCFCC-4DF7-4DCB-8F32-473A7B7EF82E}" destId="{C33B58B8-9F64-42CC-9632-29B8D9A60941}" srcOrd="1" destOrd="0" parTransId="{CE2C4099-966F-491E-BE98-25102A7864BC}" sibTransId="{017CD075-1599-46CD-B215-47F08AB4B515}"/>
    <dgm:cxn modelId="{C040D4A8-645B-403B-9E10-26267C1AAE78}" type="presOf" srcId="{95641F8C-C1F6-4F98-BB95-2608E08A78BD}" destId="{359B7F63-0F43-4E69-83AA-937C146968B7}" srcOrd="1" destOrd="0" presId="urn:microsoft.com/office/officeart/2005/8/layout/pyramid3"/>
    <dgm:cxn modelId="{356B31EA-3744-48B6-933A-6CAEE906B7F8}" type="presOf" srcId="{95641F8C-C1F6-4F98-BB95-2608E08A78BD}" destId="{042F976C-99BA-4CB4-9BB5-2DF23FAAD762}" srcOrd="0" destOrd="0" presId="urn:microsoft.com/office/officeart/2005/8/layout/pyramid3"/>
    <dgm:cxn modelId="{2054E2F2-A263-4E64-A8C8-48506B9148E3}" srcId="{C37DCFCC-4DF7-4DCB-8F32-473A7B7EF82E}" destId="{95641F8C-C1F6-4F98-BB95-2608E08A78BD}" srcOrd="0" destOrd="0" parTransId="{E32854CF-2D84-4374-99D0-256A4608A25F}" sibTransId="{83B35D08-87A0-44E4-8C33-3F5F594325D4}"/>
    <dgm:cxn modelId="{8066C8A2-3F29-44BE-951F-BE015CC4DDF7}" type="presParOf" srcId="{086B68A9-718A-4FAD-A301-325D92BD311E}" destId="{3D1BE829-8D24-46EE-90B4-D996530C8D59}" srcOrd="0" destOrd="0" presId="urn:microsoft.com/office/officeart/2005/8/layout/pyramid3"/>
    <dgm:cxn modelId="{4C3358B2-0F4D-4556-9F91-29B8F7B28936}" type="presParOf" srcId="{3D1BE829-8D24-46EE-90B4-D996530C8D59}" destId="{042F976C-99BA-4CB4-9BB5-2DF23FAAD762}" srcOrd="0" destOrd="0" presId="urn:microsoft.com/office/officeart/2005/8/layout/pyramid3"/>
    <dgm:cxn modelId="{2F0DE75C-8600-465F-B997-195AE06CBCC4}" type="presParOf" srcId="{3D1BE829-8D24-46EE-90B4-D996530C8D59}" destId="{359B7F63-0F43-4E69-83AA-937C146968B7}" srcOrd="1" destOrd="0" presId="urn:microsoft.com/office/officeart/2005/8/layout/pyramid3"/>
    <dgm:cxn modelId="{C4DF89FE-54F9-4102-A7DF-BF54EE3BBFFA}" type="presParOf" srcId="{086B68A9-718A-4FAD-A301-325D92BD311E}" destId="{980C155E-3A2C-4CCF-BABC-536EE2F1E3CC}" srcOrd="1" destOrd="0" presId="urn:microsoft.com/office/officeart/2005/8/layout/pyramid3"/>
    <dgm:cxn modelId="{E2D070DC-37BD-474F-86E7-B91A5BE787A9}" type="presParOf" srcId="{980C155E-3A2C-4CCF-BABC-536EE2F1E3CC}" destId="{7CCB915B-60B1-43B0-8817-47B9E24D966C}" srcOrd="0" destOrd="0" presId="urn:microsoft.com/office/officeart/2005/8/layout/pyramid3"/>
    <dgm:cxn modelId="{E6BA3D1D-566A-4340-8110-635F65CC4AD1}" type="presParOf" srcId="{980C155E-3A2C-4CCF-BABC-536EE2F1E3CC}" destId="{6B473747-A90A-4335-A3DA-9206812FF84A}" srcOrd="1" destOrd="0" presId="urn:microsoft.com/office/officeart/2005/8/layout/pyramid3"/>
    <dgm:cxn modelId="{801C05D0-77C7-4B89-A647-C09352170AD3}" type="presParOf" srcId="{086B68A9-718A-4FAD-A301-325D92BD311E}" destId="{73100BD8-CB6B-4D24-B25C-80E304FFC8E7}" srcOrd="2" destOrd="0" presId="urn:microsoft.com/office/officeart/2005/8/layout/pyramid3"/>
    <dgm:cxn modelId="{BC76F8B4-ED55-4D47-AC8B-37518D230751}" type="presParOf" srcId="{73100BD8-CB6B-4D24-B25C-80E304FFC8E7}" destId="{5229A84A-FFA8-4444-8B4C-B620B86E624B}" srcOrd="0" destOrd="0" presId="urn:microsoft.com/office/officeart/2005/8/layout/pyramid3"/>
    <dgm:cxn modelId="{E77EBD82-8B3B-4682-AC45-89598523C6C3}" type="presParOf" srcId="{73100BD8-CB6B-4D24-B25C-80E304FFC8E7}" destId="{D4854787-C750-4DAB-8CAB-3DB327E91FB6}"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F976C-99BA-4CB4-9BB5-2DF23FAAD762}">
      <dsp:nvSpPr>
        <dsp:cNvPr id="0" name=""/>
        <dsp:cNvSpPr/>
      </dsp:nvSpPr>
      <dsp:spPr>
        <a:xfrm rot="10800000">
          <a:off x="0" y="0"/>
          <a:ext cx="10945813" cy="1746779"/>
        </a:xfrm>
        <a:prstGeom prst="trapezoid">
          <a:avLst>
            <a:gd name="adj" fmla="val 10443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bg1"/>
              </a:solidFill>
            </a:rPr>
            <a:t>Members</a:t>
          </a:r>
          <a:br>
            <a:rPr lang="en-US" sz="3500" kern="1200" dirty="0">
              <a:solidFill>
                <a:schemeClr val="bg1"/>
              </a:solidFill>
            </a:rPr>
          </a:br>
          <a:r>
            <a:rPr lang="en-US" sz="3500" kern="1200" dirty="0">
              <a:solidFill>
                <a:schemeClr val="bg1"/>
              </a:solidFill>
            </a:rPr>
            <a:t>(owner-customers)</a:t>
          </a:r>
        </a:p>
      </dsp:txBody>
      <dsp:txXfrm rot="-10800000">
        <a:off x="1915517" y="0"/>
        <a:ext cx="7114778" cy="1746779"/>
      </dsp:txXfrm>
    </dsp:sp>
    <dsp:sp modelId="{7CCB915B-60B1-43B0-8817-47B9E24D966C}">
      <dsp:nvSpPr>
        <dsp:cNvPr id="0" name=""/>
        <dsp:cNvSpPr/>
      </dsp:nvSpPr>
      <dsp:spPr>
        <a:xfrm rot="10800000">
          <a:off x="1824302" y="1746779"/>
          <a:ext cx="7297208" cy="1746779"/>
        </a:xfrm>
        <a:prstGeom prst="trapezoid">
          <a:avLst>
            <a:gd name="adj" fmla="val 10443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bg1"/>
              </a:solidFill>
            </a:rPr>
            <a:t>Board of Directors</a:t>
          </a:r>
        </a:p>
        <a:p>
          <a:pPr marL="0" lvl="0" indent="0" algn="ctr" defTabSz="1600200">
            <a:lnSpc>
              <a:spcPct val="90000"/>
            </a:lnSpc>
            <a:spcBef>
              <a:spcPct val="0"/>
            </a:spcBef>
            <a:spcAft>
              <a:spcPct val="35000"/>
            </a:spcAft>
            <a:buNone/>
          </a:pPr>
          <a:r>
            <a:rPr lang="en-US" sz="3500" kern="1200" dirty="0">
              <a:solidFill>
                <a:schemeClr val="bg1"/>
              </a:solidFill>
            </a:rPr>
            <a:t>(elected from the membership)</a:t>
          </a:r>
        </a:p>
      </dsp:txBody>
      <dsp:txXfrm rot="-10800000">
        <a:off x="3101313" y="1746779"/>
        <a:ext cx="4743185" cy="1746779"/>
      </dsp:txXfrm>
    </dsp:sp>
    <dsp:sp modelId="{5229A84A-FFA8-4444-8B4C-B620B86E624B}">
      <dsp:nvSpPr>
        <dsp:cNvPr id="0" name=""/>
        <dsp:cNvSpPr/>
      </dsp:nvSpPr>
      <dsp:spPr>
        <a:xfrm rot="10800000">
          <a:off x="3648604" y="3493558"/>
          <a:ext cx="3648604" cy="1746779"/>
        </a:xfrm>
        <a:prstGeom prst="trapezoid">
          <a:avLst>
            <a:gd name="adj" fmla="val 10443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CEO</a:t>
          </a:r>
          <a:r>
            <a:rPr lang="en-US" sz="4800" kern="1200" dirty="0">
              <a:solidFill>
                <a:schemeClr val="bg1"/>
              </a:solidFill>
            </a:rPr>
            <a:t> </a:t>
          </a:r>
          <a:endParaRPr lang="en-US" sz="2000" kern="1200" dirty="0">
            <a:solidFill>
              <a:schemeClr val="bg1"/>
            </a:solidFill>
          </a:endParaRPr>
        </a:p>
      </dsp:txBody>
      <dsp:txXfrm rot="-10800000">
        <a:off x="3648604" y="3493558"/>
        <a:ext cx="3648604" cy="1746779"/>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98DA3BB-645A-4021-99D0-F70AF50B1614}" type="datetimeFigureOut">
              <a:rPr lang="en-US" smtClean="0"/>
              <a:t>9/13/2023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FC8CB14-E15F-41C3-97B9-0229036A3D19}" type="slidenum">
              <a:rPr lang="en-US" smtClean="0"/>
              <a:t>‹#›</a:t>
            </a:fld>
            <a:endParaRPr lang="en-US"/>
          </a:p>
        </p:txBody>
      </p:sp>
    </p:spTree>
    <p:extLst>
      <p:ext uri="{BB962C8B-B14F-4D97-AF65-F5344CB8AC3E}">
        <p14:creationId xmlns:p14="http://schemas.microsoft.com/office/powerpoint/2010/main" val="4185426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4A814A3-72E1-3943-BE42-D1C8BC611C72}" type="datetimeFigureOut">
              <a:rPr lang="en-US" smtClean="0"/>
              <a:t>9/13/2023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BADA2A-51FC-214B-B910-AF601010584B}" type="slidenum">
              <a:rPr lang="en-US" smtClean="0"/>
              <a:t>‹#›</a:t>
            </a:fld>
            <a:endParaRPr lang="en-US"/>
          </a:p>
        </p:txBody>
      </p:sp>
    </p:spTree>
    <p:extLst>
      <p:ext uri="{BB962C8B-B14F-4D97-AF65-F5344CB8AC3E}">
        <p14:creationId xmlns:p14="http://schemas.microsoft.com/office/powerpoint/2010/main" val="106895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BADA2A-51FC-214B-B910-AF601010584B}" type="slidenum">
              <a:rPr lang="en-US" smtClean="0"/>
              <a:t>0</a:t>
            </a:fld>
            <a:endParaRPr lang="en-US"/>
          </a:p>
        </p:txBody>
      </p:sp>
    </p:spTree>
    <p:extLst>
      <p:ext uri="{BB962C8B-B14F-4D97-AF65-F5344CB8AC3E}">
        <p14:creationId xmlns:p14="http://schemas.microsoft.com/office/powerpoint/2010/main" val="1047157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62728-AC61-4C9D-BC78-C3DC9B94546A}" type="slidenum">
              <a:rPr lang="en-US" smtClean="0"/>
              <a:pPr/>
              <a:t>22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62728-AC61-4C9D-BC78-C3DC9B94546A}" type="slidenum">
              <a:rPr lang="en-US" smtClean="0"/>
              <a:pPr/>
              <a:t>23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BADA2A-51FC-214B-B910-AF601010584B}" type="slidenum">
              <a:rPr lang="en-US" smtClean="0"/>
              <a:t>24</a:t>
            </a:fld>
            <a:endParaRPr lang="en-US"/>
          </a:p>
        </p:txBody>
      </p:sp>
    </p:spTree>
    <p:extLst>
      <p:ext uri="{BB962C8B-B14F-4D97-AF65-F5344CB8AC3E}">
        <p14:creationId xmlns:p14="http://schemas.microsoft.com/office/powerpoint/2010/main" val="1113629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62728-AC61-4C9D-BC78-C3DC9B94546A}" type="slidenum">
              <a:rPr lang="en-US" smtClean="0"/>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62728-AC61-4C9D-BC78-C3DC9B94546A}"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BADA2A-51FC-214B-B910-AF601010584B}" type="slidenum">
              <a:rPr lang="en-US" smtClean="0"/>
              <a:t>28</a:t>
            </a:fld>
            <a:endParaRPr lang="en-US"/>
          </a:p>
        </p:txBody>
      </p:sp>
    </p:spTree>
    <p:extLst>
      <p:ext uri="{BB962C8B-B14F-4D97-AF65-F5344CB8AC3E}">
        <p14:creationId xmlns:p14="http://schemas.microsoft.com/office/powerpoint/2010/main" val="612996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62728-AC61-4C9D-BC78-C3DC9B94546A}"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62728-AC61-4C9D-BC78-C3DC9B94546A}"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62728-AC61-4C9D-BC78-C3DC9B94546A}" type="slidenum">
              <a:rPr lang="en-US" smtClean="0"/>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BADA2A-51FC-214B-B910-AF601010584B}" type="slidenum">
              <a:rPr lang="en-US" smtClean="0"/>
              <a:t>32</a:t>
            </a:fld>
            <a:endParaRPr lang="en-US"/>
          </a:p>
        </p:txBody>
      </p:sp>
    </p:spTree>
    <p:extLst>
      <p:ext uri="{BB962C8B-B14F-4D97-AF65-F5344CB8AC3E}">
        <p14:creationId xmlns:p14="http://schemas.microsoft.com/office/powerpoint/2010/main" val="1688662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62728-AC61-4C9D-BC78-C3DC9B94546A}"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BADA2A-51FC-214B-B910-AF601010584B}" type="slidenum">
              <a:rPr lang="en-US" smtClean="0"/>
              <a:t>35</a:t>
            </a:fld>
            <a:endParaRPr lang="en-US"/>
          </a:p>
        </p:txBody>
      </p:sp>
    </p:spTree>
    <p:extLst>
      <p:ext uri="{BB962C8B-B14F-4D97-AF65-F5344CB8AC3E}">
        <p14:creationId xmlns:p14="http://schemas.microsoft.com/office/powerpoint/2010/main" val="2918895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BADA2A-51FC-214B-B910-AF601010584B}" type="slidenum">
              <a:rPr lang="en-US" smtClean="0"/>
              <a:t>11</a:t>
            </a:fld>
            <a:endParaRPr lang="en-US"/>
          </a:p>
        </p:txBody>
      </p:sp>
    </p:spTree>
    <p:extLst>
      <p:ext uri="{BB962C8B-B14F-4D97-AF65-F5344CB8AC3E}">
        <p14:creationId xmlns:p14="http://schemas.microsoft.com/office/powerpoint/2010/main" val="4025304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79724946-8825-4337-B499-8B2AF24C7854}"/>
              </a:ext>
            </a:extLst>
          </p:cNvPr>
          <p:cNvSpPr>
            <a:spLocks noGrp="1" noChangeArrowheads="1"/>
          </p:cNvSpPr>
          <p:nvPr>
            <p:ph type="hdr" sz="quarter"/>
          </p:nvPr>
        </p:nvSpPr>
        <p:spPr>
          <a:ln/>
        </p:spPr>
        <p:txBody>
          <a:bodyPr/>
          <a:lstStyle/>
          <a:p>
            <a:r>
              <a:rPr lang="en-US" altLang="en-US"/>
              <a:t>Director Duties and Liabilities (Course 2600.1)			Instructor Guide	 </a:t>
            </a:r>
          </a:p>
        </p:txBody>
      </p:sp>
      <p:sp>
        <p:nvSpPr>
          <p:cNvPr id="5" name="Rectangle 8">
            <a:extLst>
              <a:ext uri="{FF2B5EF4-FFF2-40B4-BE49-F238E27FC236}">
                <a16:creationId xmlns:a16="http://schemas.microsoft.com/office/drawing/2014/main" id="{7C857055-D42B-4B71-B18C-8B14105136F3}"/>
              </a:ext>
            </a:extLst>
          </p:cNvPr>
          <p:cNvSpPr>
            <a:spLocks noGrp="1" noChangeArrowheads="1"/>
          </p:cNvSpPr>
          <p:nvPr>
            <p:ph type="sldNum" sz="quarter" idx="5"/>
          </p:nvPr>
        </p:nvSpPr>
        <p:spPr>
          <a:ln/>
        </p:spPr>
        <p:txBody>
          <a:bodyPr/>
          <a:lstStyle/>
          <a:p>
            <a:pPr algn="l"/>
            <a:r>
              <a:rPr lang="en-US" altLang="en-US"/>
              <a:t>© 2008 NRECA</a:t>
            </a:r>
            <a:r>
              <a:rPr lang="en-US" altLang="en-US" b="1"/>
              <a:t> 				</a:t>
            </a:r>
            <a:r>
              <a:rPr lang="en-US" altLang="en-US"/>
              <a:t>Control Number 030708CCD</a:t>
            </a:r>
            <a:endParaRPr lang="en-US" altLang="en-US" b="1"/>
          </a:p>
          <a:p>
            <a:r>
              <a:rPr lang="en-US" altLang="en-US"/>
              <a:t>Page </a:t>
            </a:r>
            <a:fld id="{49C2C567-0D26-49F3-ADB3-40677FD28F53}" type="slidenum">
              <a:rPr lang="en-US" altLang="en-US"/>
              <a:pPr/>
              <a:t>12</a:t>
            </a:fld>
            <a:endParaRPr lang="en-US" altLang="en-US"/>
          </a:p>
        </p:txBody>
      </p:sp>
      <p:sp>
        <p:nvSpPr>
          <p:cNvPr id="458754" name="Rectangle 2">
            <a:extLst>
              <a:ext uri="{FF2B5EF4-FFF2-40B4-BE49-F238E27FC236}">
                <a16:creationId xmlns:a16="http://schemas.microsoft.com/office/drawing/2014/main" id="{D76BC44F-1528-4D7A-9F6A-A93DC9F1BF35}"/>
              </a:ext>
            </a:extLst>
          </p:cNvPr>
          <p:cNvSpPr>
            <a:spLocks noGrp="1" noRot="1" noChangeAspect="1" noChangeArrowheads="1" noTextEdit="1"/>
          </p:cNvSpPr>
          <p:nvPr>
            <p:ph type="sldImg"/>
          </p:nvPr>
        </p:nvSpPr>
        <p:spPr bwMode="auto">
          <a:xfrm>
            <a:off x="458788" y="719138"/>
            <a:ext cx="6400800" cy="3600450"/>
          </a:xfrm>
          <a:prstGeom prst="rect">
            <a:avLst/>
          </a:prstGeom>
          <a:solidFill>
            <a:srgbClr val="FFFFFF"/>
          </a:solidFill>
          <a:ln>
            <a:solidFill>
              <a:srgbClr val="000000"/>
            </a:solidFill>
            <a:miter lim="800000"/>
            <a:headEnd/>
            <a:tailEnd/>
          </a:ln>
        </p:spPr>
      </p:sp>
      <p:sp>
        <p:nvSpPr>
          <p:cNvPr id="458759" name="Rectangle 7">
            <a:extLst>
              <a:ext uri="{FF2B5EF4-FFF2-40B4-BE49-F238E27FC236}">
                <a16:creationId xmlns:a16="http://schemas.microsoft.com/office/drawing/2014/main" id="{D61976DE-656C-4528-87D8-1CA113A78FE1}"/>
              </a:ext>
            </a:extLst>
          </p:cNvPr>
          <p:cNvSpPr>
            <a:spLocks noChangeArrowheads="1"/>
          </p:cNvSpPr>
          <p:nvPr/>
        </p:nvSpPr>
        <p:spPr bwMode="auto">
          <a:xfrm>
            <a:off x="731838" y="4486275"/>
            <a:ext cx="5851525" cy="3968750"/>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839" tIns="47419" rIns="94839" bIns="47419">
            <a:spAutoFit/>
          </a:bodyPr>
          <a:lstStyle>
            <a:lvl1pPr defTabSz="947738">
              <a:spcBef>
                <a:spcPct val="0"/>
              </a:spcBef>
              <a:defRPr sz="2400">
                <a:solidFill>
                  <a:schemeClr val="tx1"/>
                </a:solidFill>
                <a:latin typeface="Times New Roman" panose="02020603050405020304" pitchFamily="18" charset="0"/>
              </a:defRPr>
            </a:lvl1pPr>
            <a:lvl2pPr marL="358775" indent="-239713" defTabSz="947738">
              <a:spcBef>
                <a:spcPct val="0"/>
              </a:spcBef>
              <a:defRPr sz="2400">
                <a:solidFill>
                  <a:schemeClr val="tx1"/>
                </a:solidFill>
                <a:latin typeface="Times New Roman" panose="02020603050405020304" pitchFamily="18" charset="0"/>
              </a:defRPr>
            </a:lvl2pPr>
            <a:lvl3pPr marL="1622425" indent="-479425" defTabSz="947738">
              <a:spcBef>
                <a:spcPct val="0"/>
              </a:spcBef>
              <a:defRPr sz="2400">
                <a:solidFill>
                  <a:schemeClr val="tx1"/>
                </a:solidFill>
                <a:latin typeface="Times New Roman" panose="02020603050405020304" pitchFamily="18" charset="0"/>
              </a:defRPr>
            </a:lvl3pPr>
            <a:lvl4pPr marL="2220913" indent="-479425" defTabSz="947738">
              <a:spcBef>
                <a:spcPct val="0"/>
              </a:spcBef>
              <a:defRPr sz="2400">
                <a:solidFill>
                  <a:schemeClr val="tx1"/>
                </a:solidFill>
                <a:latin typeface="Times New Roman" panose="02020603050405020304" pitchFamily="18" charset="0"/>
              </a:defRPr>
            </a:lvl4pPr>
            <a:lvl5pPr marL="2819400" indent="-479425" defTabSz="947738">
              <a:spcBef>
                <a:spcPct val="0"/>
              </a:spcBef>
              <a:defRPr sz="2400">
                <a:solidFill>
                  <a:schemeClr val="tx1"/>
                </a:solidFill>
                <a:latin typeface="Times New Roman" panose="02020603050405020304" pitchFamily="18" charset="0"/>
              </a:defRPr>
            </a:lvl5pPr>
            <a:lvl6pPr marL="3276600" indent="-479425" defTabSz="947738" eaLnBrk="0" fontAlgn="base" hangingPunct="0">
              <a:spcBef>
                <a:spcPct val="0"/>
              </a:spcBef>
              <a:spcAft>
                <a:spcPct val="0"/>
              </a:spcAft>
              <a:defRPr sz="2400">
                <a:solidFill>
                  <a:schemeClr val="tx1"/>
                </a:solidFill>
                <a:latin typeface="Times New Roman" panose="02020603050405020304" pitchFamily="18" charset="0"/>
              </a:defRPr>
            </a:lvl6pPr>
            <a:lvl7pPr marL="3733800" indent="-479425" defTabSz="947738" eaLnBrk="0" fontAlgn="base" hangingPunct="0">
              <a:spcBef>
                <a:spcPct val="0"/>
              </a:spcBef>
              <a:spcAft>
                <a:spcPct val="0"/>
              </a:spcAft>
              <a:defRPr sz="2400">
                <a:solidFill>
                  <a:schemeClr val="tx1"/>
                </a:solidFill>
                <a:latin typeface="Times New Roman" panose="02020603050405020304" pitchFamily="18" charset="0"/>
              </a:defRPr>
            </a:lvl7pPr>
            <a:lvl8pPr marL="4191000" indent="-479425" defTabSz="947738" eaLnBrk="0" fontAlgn="base" hangingPunct="0">
              <a:spcBef>
                <a:spcPct val="0"/>
              </a:spcBef>
              <a:spcAft>
                <a:spcPct val="0"/>
              </a:spcAft>
              <a:defRPr sz="2400">
                <a:solidFill>
                  <a:schemeClr val="tx1"/>
                </a:solidFill>
                <a:latin typeface="Times New Roman" panose="02020603050405020304" pitchFamily="18" charset="0"/>
              </a:defRPr>
            </a:lvl8pPr>
            <a:lvl9pPr marL="4648200" indent="-479425" defTabSz="947738"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30000"/>
              </a:spcBef>
            </a:pPr>
            <a:r>
              <a:rPr lang="en-US" altLang="en-US" sz="1200" b="1"/>
              <a:t>Explain</a:t>
            </a:r>
            <a:r>
              <a:rPr lang="en-US" altLang="en-US" sz="1200"/>
              <a:t> each of the seven cooperative principles.  </a:t>
            </a:r>
          </a:p>
          <a:p>
            <a:pPr>
              <a:spcBef>
                <a:spcPct val="30000"/>
              </a:spcBef>
            </a:pPr>
            <a:r>
              <a:rPr lang="en-US" altLang="en-US" sz="1200" i="0"/>
              <a:t>Consumer cooperative businesses are special not only because are they owned by the consumers they serve, but because they are guided by a set of principles that reflect the best interests of the consumers.</a:t>
            </a:r>
          </a:p>
          <a:p>
            <a:pPr lvl="1">
              <a:spcBef>
                <a:spcPct val="30000"/>
              </a:spcBef>
              <a:buFontTx/>
              <a:buAutoNum type="arabicPeriod"/>
            </a:pPr>
            <a:r>
              <a:rPr lang="en-US" altLang="en-US" sz="1200" b="1" i="0"/>
              <a:t>Voluntary and Open Membership</a:t>
            </a:r>
            <a:r>
              <a:rPr lang="en-US" altLang="en-US" sz="1200" i="0"/>
              <a:t> — Cooperatives are voluntary organizations, open to all persons able to use their services and willing to accept the responsibilities of membership, without gender, social, racial, political, or religious discrimination.</a:t>
            </a:r>
          </a:p>
          <a:p>
            <a:pPr lvl="1">
              <a:spcBef>
                <a:spcPct val="30000"/>
              </a:spcBef>
              <a:buFontTx/>
              <a:buAutoNum type="arabicPeriod"/>
            </a:pPr>
            <a:r>
              <a:rPr lang="en-US" altLang="en-US" sz="1200" b="1" i="0"/>
              <a:t>Democratic Member Control</a:t>
            </a:r>
            <a:r>
              <a:rPr lang="en-US" altLang="en-US" sz="1200" i="0"/>
              <a:t> — Cooperatives are democratic organizations controlled by their members, who actively participate in setting policies and making decisions. The elected representatives are accountable to the membership. In primary cooperatives, members have equal voting rights (one member, one vote) and cooperatives at other levels are organized in a democratic manner. </a:t>
            </a:r>
          </a:p>
          <a:p>
            <a:pPr lvl="1">
              <a:spcBef>
                <a:spcPct val="30000"/>
              </a:spcBef>
              <a:buFontTx/>
              <a:buAutoNum type="arabicPeriod"/>
            </a:pPr>
            <a:r>
              <a:rPr lang="en-US" altLang="en-US" sz="1200" b="1" i="0"/>
              <a:t>Members’ Economic Participation</a:t>
            </a:r>
            <a:r>
              <a:rPr lang="en-US" altLang="en-US" sz="1200" i="0"/>
              <a:t> — Members contribute equitably to, and democratically control, the capital of their cooperative. At least part of that capital is usually the common property of the cooperative. Members usually receive limited compensation, if any, on capital subscribed as a condition of membership.  Members allocate surplus for any or all of the following purposes: developing the cooperative, possibly by setting up reserves, at least part of which would be indivisible; benefiting members in proportion to their transactions with the cooperative; and supporting other activities approved by the membership.</a:t>
            </a:r>
          </a:p>
        </p:txBody>
      </p:sp>
    </p:spTree>
    <p:extLst>
      <p:ext uri="{BB962C8B-B14F-4D97-AF65-F5344CB8AC3E}">
        <p14:creationId xmlns:p14="http://schemas.microsoft.com/office/powerpoint/2010/main" val="61026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65113147-793A-4440-A861-7C0D9E21A73B}"/>
              </a:ext>
            </a:extLst>
          </p:cNvPr>
          <p:cNvSpPr>
            <a:spLocks noGrp="1" noChangeArrowheads="1"/>
          </p:cNvSpPr>
          <p:nvPr>
            <p:ph type="hdr" sz="quarter"/>
          </p:nvPr>
        </p:nvSpPr>
        <p:spPr>
          <a:ln/>
        </p:spPr>
        <p:txBody>
          <a:bodyPr/>
          <a:lstStyle/>
          <a:p>
            <a:r>
              <a:rPr lang="en-US" altLang="en-US"/>
              <a:t>Director Duties and Liabilities (Course 2600.1)			Instructor Guide	 </a:t>
            </a:r>
          </a:p>
        </p:txBody>
      </p:sp>
      <p:sp>
        <p:nvSpPr>
          <p:cNvPr id="5" name="Rectangle 8">
            <a:extLst>
              <a:ext uri="{FF2B5EF4-FFF2-40B4-BE49-F238E27FC236}">
                <a16:creationId xmlns:a16="http://schemas.microsoft.com/office/drawing/2014/main" id="{4F1FB266-9E3F-4696-9BEF-06D4A29BC912}"/>
              </a:ext>
            </a:extLst>
          </p:cNvPr>
          <p:cNvSpPr>
            <a:spLocks noGrp="1" noChangeArrowheads="1"/>
          </p:cNvSpPr>
          <p:nvPr>
            <p:ph type="sldNum" sz="quarter" idx="5"/>
          </p:nvPr>
        </p:nvSpPr>
        <p:spPr>
          <a:ln/>
        </p:spPr>
        <p:txBody>
          <a:bodyPr/>
          <a:lstStyle/>
          <a:p>
            <a:pPr algn="l"/>
            <a:r>
              <a:rPr lang="en-US" altLang="en-US"/>
              <a:t>© 2008 NRECA</a:t>
            </a:r>
            <a:r>
              <a:rPr lang="en-US" altLang="en-US" b="1"/>
              <a:t> 				</a:t>
            </a:r>
            <a:r>
              <a:rPr lang="en-US" altLang="en-US"/>
              <a:t>Control Number 030708CCD</a:t>
            </a:r>
            <a:endParaRPr lang="en-US" altLang="en-US" b="1"/>
          </a:p>
          <a:p>
            <a:r>
              <a:rPr lang="en-US" altLang="en-US"/>
              <a:t>Page </a:t>
            </a:r>
            <a:fld id="{D5EE663C-0D03-430C-B7AD-8153B6F113A7}" type="slidenum">
              <a:rPr lang="en-US" altLang="en-US"/>
              <a:pPr/>
              <a:t>13</a:t>
            </a:fld>
            <a:endParaRPr lang="en-US" altLang="en-US"/>
          </a:p>
        </p:txBody>
      </p:sp>
      <p:sp>
        <p:nvSpPr>
          <p:cNvPr id="824322" name="Rectangle 2">
            <a:extLst>
              <a:ext uri="{FF2B5EF4-FFF2-40B4-BE49-F238E27FC236}">
                <a16:creationId xmlns:a16="http://schemas.microsoft.com/office/drawing/2014/main" id="{398230BE-29C5-4289-8186-059009730297}"/>
              </a:ext>
            </a:extLst>
          </p:cNvPr>
          <p:cNvSpPr>
            <a:spLocks noGrp="1" noRot="1" noChangeAspect="1" noChangeArrowheads="1" noTextEdit="1"/>
          </p:cNvSpPr>
          <p:nvPr>
            <p:ph type="sldImg"/>
          </p:nvPr>
        </p:nvSpPr>
        <p:spPr>
          <a:xfrm>
            <a:off x="458788" y="719138"/>
            <a:ext cx="6400800" cy="3600450"/>
          </a:xfrm>
          <a:ln/>
        </p:spPr>
      </p:sp>
      <p:sp>
        <p:nvSpPr>
          <p:cNvPr id="824323" name="Rectangle 3">
            <a:extLst>
              <a:ext uri="{FF2B5EF4-FFF2-40B4-BE49-F238E27FC236}">
                <a16:creationId xmlns:a16="http://schemas.microsoft.com/office/drawing/2014/main" id="{048615B0-A499-4D53-80E4-9A76C54DAB98}"/>
              </a:ext>
            </a:extLst>
          </p:cNvPr>
          <p:cNvSpPr>
            <a:spLocks noChangeArrowheads="1"/>
          </p:cNvSpPr>
          <p:nvPr/>
        </p:nvSpPr>
        <p:spPr bwMode="auto">
          <a:xfrm>
            <a:off x="731838" y="4486275"/>
            <a:ext cx="5851525" cy="4135438"/>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839" tIns="47419" rIns="94839" bIns="47419">
            <a:spAutoFit/>
          </a:bodyPr>
          <a:lstStyle>
            <a:lvl1pPr defTabSz="947738">
              <a:spcBef>
                <a:spcPct val="0"/>
              </a:spcBef>
              <a:defRPr sz="2400">
                <a:solidFill>
                  <a:schemeClr val="tx1"/>
                </a:solidFill>
                <a:latin typeface="Times New Roman" panose="02020603050405020304" pitchFamily="18" charset="0"/>
              </a:defRPr>
            </a:lvl1pPr>
            <a:lvl2pPr marL="358775" indent="-239713" defTabSz="947738">
              <a:spcBef>
                <a:spcPct val="0"/>
              </a:spcBef>
              <a:defRPr sz="2400">
                <a:solidFill>
                  <a:schemeClr val="tx1"/>
                </a:solidFill>
                <a:latin typeface="Times New Roman" panose="02020603050405020304" pitchFamily="18" charset="0"/>
              </a:defRPr>
            </a:lvl2pPr>
            <a:lvl3pPr marL="1622425" indent="-479425" defTabSz="947738">
              <a:spcBef>
                <a:spcPct val="0"/>
              </a:spcBef>
              <a:defRPr sz="2400">
                <a:solidFill>
                  <a:schemeClr val="tx1"/>
                </a:solidFill>
                <a:latin typeface="Times New Roman" panose="02020603050405020304" pitchFamily="18" charset="0"/>
              </a:defRPr>
            </a:lvl3pPr>
            <a:lvl4pPr marL="2220913" indent="-479425" defTabSz="947738">
              <a:spcBef>
                <a:spcPct val="0"/>
              </a:spcBef>
              <a:defRPr sz="2400">
                <a:solidFill>
                  <a:schemeClr val="tx1"/>
                </a:solidFill>
                <a:latin typeface="Times New Roman" panose="02020603050405020304" pitchFamily="18" charset="0"/>
              </a:defRPr>
            </a:lvl4pPr>
            <a:lvl5pPr marL="2819400" indent="-479425" defTabSz="947738">
              <a:spcBef>
                <a:spcPct val="0"/>
              </a:spcBef>
              <a:defRPr sz="2400">
                <a:solidFill>
                  <a:schemeClr val="tx1"/>
                </a:solidFill>
                <a:latin typeface="Times New Roman" panose="02020603050405020304" pitchFamily="18" charset="0"/>
              </a:defRPr>
            </a:lvl5pPr>
            <a:lvl6pPr marL="3276600" indent="-479425" defTabSz="947738" eaLnBrk="0" fontAlgn="base" hangingPunct="0">
              <a:spcBef>
                <a:spcPct val="0"/>
              </a:spcBef>
              <a:spcAft>
                <a:spcPct val="0"/>
              </a:spcAft>
              <a:defRPr sz="2400">
                <a:solidFill>
                  <a:schemeClr val="tx1"/>
                </a:solidFill>
                <a:latin typeface="Times New Roman" panose="02020603050405020304" pitchFamily="18" charset="0"/>
              </a:defRPr>
            </a:lvl6pPr>
            <a:lvl7pPr marL="3733800" indent="-479425" defTabSz="947738" eaLnBrk="0" fontAlgn="base" hangingPunct="0">
              <a:spcBef>
                <a:spcPct val="0"/>
              </a:spcBef>
              <a:spcAft>
                <a:spcPct val="0"/>
              </a:spcAft>
              <a:defRPr sz="2400">
                <a:solidFill>
                  <a:schemeClr val="tx1"/>
                </a:solidFill>
                <a:latin typeface="Times New Roman" panose="02020603050405020304" pitchFamily="18" charset="0"/>
              </a:defRPr>
            </a:lvl7pPr>
            <a:lvl8pPr marL="4191000" indent="-479425" defTabSz="947738" eaLnBrk="0" fontAlgn="base" hangingPunct="0">
              <a:spcBef>
                <a:spcPct val="0"/>
              </a:spcBef>
              <a:spcAft>
                <a:spcPct val="0"/>
              </a:spcAft>
              <a:defRPr sz="2400">
                <a:solidFill>
                  <a:schemeClr val="tx1"/>
                </a:solidFill>
                <a:latin typeface="Times New Roman" panose="02020603050405020304" pitchFamily="18" charset="0"/>
              </a:defRPr>
            </a:lvl8pPr>
            <a:lvl9pPr marL="4648200" indent="-479425" defTabSz="947738"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30000"/>
              </a:spcBef>
            </a:pPr>
            <a:r>
              <a:rPr lang="en-US" altLang="en-US" sz="1200" b="1"/>
              <a:t>Explain</a:t>
            </a:r>
            <a:r>
              <a:rPr lang="en-US" altLang="en-US" sz="1200"/>
              <a:t> each of the seven cooperative principles.  </a:t>
            </a:r>
          </a:p>
          <a:p>
            <a:pPr>
              <a:spcBef>
                <a:spcPct val="30000"/>
              </a:spcBef>
            </a:pPr>
            <a:r>
              <a:rPr lang="en-US" altLang="en-US" sz="1200" i="0"/>
              <a:t>Principles (cont’d):</a:t>
            </a:r>
          </a:p>
          <a:p>
            <a:pPr lvl="1">
              <a:spcBef>
                <a:spcPct val="30000"/>
              </a:spcBef>
              <a:buFontTx/>
              <a:buAutoNum type="arabicPeriod" startAt="4"/>
            </a:pPr>
            <a:r>
              <a:rPr lang="en-US" altLang="en-US" sz="1200" b="1" i="0"/>
              <a:t>Autonomy and Independence</a:t>
            </a:r>
            <a:r>
              <a:rPr lang="en-US" altLang="en-US" sz="1200" i="0"/>
              <a:t> — Cooperatives are autonomous, self-help organizations controlled by their members. If they enter into agreements with other organizations, including governments, or raise capital from external sources, they do so on terms that ensure democratic control by their members and maintain their cooperative autonomy.</a:t>
            </a:r>
          </a:p>
          <a:p>
            <a:pPr lvl="1">
              <a:spcBef>
                <a:spcPct val="30000"/>
              </a:spcBef>
              <a:buFontTx/>
              <a:buAutoNum type="arabicPeriod" startAt="4"/>
            </a:pPr>
            <a:r>
              <a:rPr lang="en-US" altLang="en-US" sz="1200" b="1" i="0"/>
              <a:t>Education, Training, and Information</a:t>
            </a:r>
            <a:r>
              <a:rPr lang="en-US" altLang="en-US" sz="1200" i="0"/>
              <a:t> — Cooperatives provide education and training for their members, elected representatives, managers, and employees so they can contribute effectively to the development of their cooperatives. They inform the general public, particularly young people and opinion leaders, about the nature and benefits of cooperation.</a:t>
            </a:r>
          </a:p>
          <a:p>
            <a:pPr lvl="1">
              <a:spcBef>
                <a:spcPct val="30000"/>
              </a:spcBef>
              <a:buFontTx/>
              <a:buAutoNum type="arabicPeriod" startAt="4"/>
            </a:pPr>
            <a:r>
              <a:rPr lang="en-US" altLang="en-US" sz="1200" b="1" i="0"/>
              <a:t>Cooperation Among Cooperatives</a:t>
            </a:r>
            <a:r>
              <a:rPr lang="en-US" altLang="en-US" sz="1200" i="0"/>
              <a:t> — Cooperatives serve their members most effectively and strengthen the cooperative movement by working together through local, national, regional, and international structures.</a:t>
            </a:r>
          </a:p>
          <a:p>
            <a:pPr lvl="1">
              <a:spcBef>
                <a:spcPct val="30000"/>
              </a:spcBef>
              <a:buFontTx/>
              <a:buAutoNum type="arabicPeriod" startAt="4"/>
            </a:pPr>
            <a:r>
              <a:rPr lang="en-US" altLang="en-US" sz="1200" b="1" i="0"/>
              <a:t>Concern for Community</a:t>
            </a:r>
            <a:r>
              <a:rPr lang="en-US" altLang="en-US" sz="1200" i="0"/>
              <a:t> — While focusing on member needs, cooperatives work for the sustainable development of their communities through policies accepted by their members.</a:t>
            </a:r>
          </a:p>
          <a:p>
            <a:pPr>
              <a:spcBef>
                <a:spcPct val="30000"/>
              </a:spcBef>
            </a:pPr>
            <a:endParaRPr lang="en-US" altLang="en-US" sz="1200" i="0"/>
          </a:p>
          <a:p>
            <a:pPr>
              <a:spcBef>
                <a:spcPct val="30000"/>
              </a:spcBef>
            </a:pPr>
            <a:endParaRPr lang="en-US" altLang="en-US" sz="1200" i="0"/>
          </a:p>
        </p:txBody>
      </p:sp>
    </p:spTree>
    <p:extLst>
      <p:ext uri="{BB962C8B-B14F-4D97-AF65-F5344CB8AC3E}">
        <p14:creationId xmlns:p14="http://schemas.microsoft.com/office/powerpoint/2010/main" val="1563465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62728-AC61-4C9D-BC78-C3DC9B94546A}" type="slidenum">
              <a:rPr lang="en-US" smtClean="0"/>
              <a:pPr/>
              <a:t>16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62728-AC61-4C9D-BC78-C3DC9B94546A}" type="slidenum">
              <a:rPr lang="en-US" smtClean="0"/>
              <a:pPr/>
              <a:t>18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BADA2A-51FC-214B-B910-AF601010584B}" type="slidenum">
              <a:rPr lang="en-US" smtClean="0"/>
              <a:t>19</a:t>
            </a:fld>
            <a:endParaRPr lang="en-US"/>
          </a:p>
        </p:txBody>
      </p:sp>
    </p:spTree>
    <p:extLst>
      <p:ext uri="{BB962C8B-B14F-4D97-AF65-F5344CB8AC3E}">
        <p14:creationId xmlns:p14="http://schemas.microsoft.com/office/powerpoint/2010/main" val="1435867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62728-AC61-4C9D-BC78-C3DC9B94546A}" type="slidenum">
              <a:rPr lang="en-US" smtClean="0"/>
              <a:pPr/>
              <a:t>21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yan -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52700" y="2014537"/>
            <a:ext cx="9144000" cy="2100263"/>
          </a:xfrm>
        </p:spPr>
        <p:txBody>
          <a:bodyPr lIns="0" tIns="0" rIns="0" anchor="b" anchorCtr="0"/>
          <a:lstStyle>
            <a:lvl1pPr algn="r">
              <a:defRPr sz="6000"/>
            </a:lvl1pPr>
          </a:lstStyle>
          <a:p>
            <a:r>
              <a:rPr lang="en-US" dirty="0"/>
              <a:t>Insert Course Title Here</a:t>
            </a:r>
          </a:p>
        </p:txBody>
      </p:sp>
      <p:sp>
        <p:nvSpPr>
          <p:cNvPr id="3" name="Subtitle 2"/>
          <p:cNvSpPr>
            <a:spLocks noGrp="1"/>
          </p:cNvSpPr>
          <p:nvPr>
            <p:ph type="subTitle" idx="1" hasCustomPrompt="1"/>
          </p:nvPr>
        </p:nvSpPr>
        <p:spPr>
          <a:xfrm>
            <a:off x="2552700" y="4212191"/>
            <a:ext cx="9144000" cy="1045608"/>
          </a:xfrm>
        </p:spPr>
        <p:txBody>
          <a:bodyPr lIns="0" tIns="0" rIns="0" bIns="0">
            <a:normAutofit/>
          </a:bodyPr>
          <a:lstStyle>
            <a:lvl1pPr marL="0" indent="0" algn="r">
              <a:buNone/>
              <a:defRPr sz="22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Course Number Here ###.#</a:t>
            </a:r>
          </a:p>
        </p:txBody>
      </p:sp>
      <p:sp>
        <p:nvSpPr>
          <p:cNvPr id="8" name="Text Placeholder 7"/>
          <p:cNvSpPr>
            <a:spLocks noGrp="1"/>
          </p:cNvSpPr>
          <p:nvPr>
            <p:ph type="body" sz="quarter" idx="11" hasCustomPrompt="1"/>
          </p:nvPr>
        </p:nvSpPr>
        <p:spPr>
          <a:xfrm>
            <a:off x="4657725" y="342899"/>
            <a:ext cx="7038975" cy="573087"/>
          </a:xfrm>
        </p:spPr>
        <p:txBody>
          <a:bodyPr rIns="0"/>
          <a:lstStyle>
            <a:lvl1pPr marL="0" indent="0" algn="r">
              <a:buFontTx/>
              <a:buNone/>
              <a:defRPr b="0" i="0">
                <a:solidFill>
                  <a:schemeClr val="bg1"/>
                </a:solidFill>
                <a:latin typeface="Arial" charset="0"/>
                <a:ea typeface="Arial" charset="0"/>
                <a:cs typeface="Arial" charset="0"/>
              </a:defRPr>
            </a:lvl1pPr>
            <a:lvl2pPr marL="457200" indent="0" algn="r">
              <a:buFontTx/>
              <a:buNone/>
              <a:defRPr b="0" i="0">
                <a:solidFill>
                  <a:schemeClr val="bg1"/>
                </a:solidFill>
                <a:latin typeface="Arial" charset="0"/>
                <a:ea typeface="Arial" charset="0"/>
                <a:cs typeface="Arial" charset="0"/>
              </a:defRPr>
            </a:lvl2pPr>
            <a:lvl3pPr marL="914400" indent="0" algn="r">
              <a:buFontTx/>
              <a:buNone/>
              <a:defRPr/>
            </a:lvl3pPr>
            <a:lvl4pPr marL="1371600" indent="0" algn="r">
              <a:buFontTx/>
              <a:buNone/>
              <a:defRPr/>
            </a:lvl4pPr>
            <a:lvl5pPr marL="1828800" indent="0" algn="r">
              <a:buFontTx/>
              <a:buNone/>
              <a:defRPr/>
            </a:lvl5pPr>
          </a:lstStyle>
          <a:p>
            <a:pPr lvl="0"/>
            <a:r>
              <a:rPr lang="en-US" dirty="0"/>
              <a:t>Insert Program Name Here</a:t>
            </a:r>
          </a:p>
        </p:txBody>
      </p:sp>
      <p:sp>
        <p:nvSpPr>
          <p:cNvPr id="9" name="Text Placeholder 5"/>
          <p:cNvSpPr>
            <a:spLocks noGrp="1"/>
          </p:cNvSpPr>
          <p:nvPr>
            <p:ph type="body" sz="quarter" idx="13" hasCustomPrompt="1"/>
          </p:nvPr>
        </p:nvSpPr>
        <p:spPr>
          <a:xfrm>
            <a:off x="2552701" y="5922645"/>
            <a:ext cx="9144000" cy="320675"/>
          </a:xfrm>
        </p:spPr>
        <p:txBody>
          <a:bodyPr tIns="0" rIns="0" bIns="0" anchor="b" anchorCtr="0">
            <a:noAutofit/>
          </a:bodyPr>
          <a:lstStyle>
            <a:lvl1pPr marL="0" indent="0" algn="r">
              <a:buFontTx/>
              <a:buNone/>
              <a:defRPr sz="1800" b="0" i="0">
                <a:latin typeface="Arial" charset="0"/>
                <a:ea typeface="Arial" charset="0"/>
                <a:cs typeface="Arial" charset="0"/>
              </a:defRPr>
            </a:lvl1pPr>
          </a:lstStyle>
          <a:p>
            <a:pPr lvl="0"/>
            <a:r>
              <a:rPr lang="en-US" dirty="0"/>
              <a:t>Insert control number here: ########</a:t>
            </a:r>
          </a:p>
        </p:txBody>
      </p:sp>
      <p:pic>
        <p:nvPicPr>
          <p:cNvPr id="10" name="Picture 3" descr="U:\DATA\Co-opEmployeeEducationPortfolio\Development\Course #3 - You Cant Do It Alone- (712.1)\Graphics\NRECA_Logo_CMYK_INVESTED.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1888" y="5991411"/>
            <a:ext cx="2139950" cy="644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ray Line Title Bullets No Background_Gray Line 2-Line Title Bullets No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743" y="208453"/>
            <a:ext cx="10958514" cy="792163"/>
          </a:xfrm>
        </p:spPr>
        <p:txBody>
          <a:bodyPr/>
          <a:lstStyle>
            <a:lvl1pPr>
              <a:defRPr baseline="0">
                <a:solidFill>
                  <a:schemeClr val="tx1"/>
                </a:solidFill>
              </a:defRPr>
            </a:lvl1pPr>
          </a:lstStyle>
          <a:p>
            <a:r>
              <a:rPr lang="en-US" dirty="0"/>
              <a:t>Click to edit Title</a:t>
            </a:r>
          </a:p>
        </p:txBody>
      </p:sp>
      <p:sp>
        <p:nvSpPr>
          <p:cNvPr id="5" name="Content Placeholder 2"/>
          <p:cNvSpPr>
            <a:spLocks noGrp="1"/>
          </p:cNvSpPr>
          <p:nvPr>
            <p:ph idx="10"/>
          </p:nvPr>
        </p:nvSpPr>
        <p:spPr>
          <a:xfrm>
            <a:off x="614363" y="1266092"/>
            <a:ext cx="10944255" cy="5000903"/>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4" name="Straight Connector 3"/>
          <p:cNvCxnSpPr/>
          <p:nvPr userDrawn="1"/>
        </p:nvCxnSpPr>
        <p:spPr>
          <a:xfrm>
            <a:off x="614363" y="1012871"/>
            <a:ext cx="10960894" cy="0"/>
          </a:xfrm>
          <a:prstGeom prst="line">
            <a:avLst/>
          </a:prstGeom>
          <a:ln w="22225">
            <a:solidFill>
              <a:srgbClr val="32BFC5"/>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3686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ray Line 2-Line Title Bullets No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743" y="208453"/>
            <a:ext cx="10958514" cy="1001370"/>
          </a:xfrm>
        </p:spPr>
        <p:txBody>
          <a:bodyPr/>
          <a:lstStyle>
            <a:lvl1pPr>
              <a:defRPr baseline="0">
                <a:solidFill>
                  <a:schemeClr val="tx1"/>
                </a:solidFill>
              </a:defRPr>
            </a:lvl1pPr>
          </a:lstStyle>
          <a:p>
            <a:r>
              <a:rPr lang="en-US" dirty="0"/>
              <a:t>Click to edit Title</a:t>
            </a:r>
            <a:br>
              <a:rPr lang="en-US" dirty="0"/>
            </a:br>
            <a:r>
              <a:rPr lang="en-US" dirty="0"/>
              <a:t>Second line of title</a:t>
            </a:r>
          </a:p>
        </p:txBody>
      </p:sp>
      <p:sp>
        <p:nvSpPr>
          <p:cNvPr id="5" name="Content Placeholder 2"/>
          <p:cNvSpPr>
            <a:spLocks noGrp="1"/>
          </p:cNvSpPr>
          <p:nvPr>
            <p:ph idx="10"/>
          </p:nvPr>
        </p:nvSpPr>
        <p:spPr>
          <a:xfrm>
            <a:off x="614363" y="1448973"/>
            <a:ext cx="10944255" cy="4818022"/>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4" name="Straight Connector 3"/>
          <p:cNvCxnSpPr/>
          <p:nvPr userDrawn="1"/>
        </p:nvCxnSpPr>
        <p:spPr>
          <a:xfrm>
            <a:off x="614363" y="1209823"/>
            <a:ext cx="10960894" cy="0"/>
          </a:xfrm>
          <a:prstGeom prst="line">
            <a:avLst/>
          </a:prstGeom>
          <a:ln w="22225">
            <a:solidFill>
              <a:srgbClr val="32BFC5"/>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14160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Gray Line Title Bullets Two Columns No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743" y="208453"/>
            <a:ext cx="10958514" cy="792163"/>
          </a:xfrm>
        </p:spPr>
        <p:txBody>
          <a:bodyPr/>
          <a:lstStyle>
            <a:lvl1pPr>
              <a:defRPr baseline="0">
                <a:solidFill>
                  <a:schemeClr val="tx1"/>
                </a:solidFill>
              </a:defRPr>
            </a:lvl1pPr>
          </a:lstStyle>
          <a:p>
            <a:r>
              <a:rPr lang="en-US" dirty="0"/>
              <a:t>Click to edit Title</a:t>
            </a:r>
          </a:p>
        </p:txBody>
      </p:sp>
      <p:sp>
        <p:nvSpPr>
          <p:cNvPr id="5" name="Content Placeholder 2"/>
          <p:cNvSpPr>
            <a:spLocks noGrp="1"/>
          </p:cNvSpPr>
          <p:nvPr>
            <p:ph idx="10"/>
          </p:nvPr>
        </p:nvSpPr>
        <p:spPr>
          <a:xfrm>
            <a:off x="614364" y="1266092"/>
            <a:ext cx="5378474" cy="5000903"/>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4" name="Straight Connector 3"/>
          <p:cNvCxnSpPr/>
          <p:nvPr userDrawn="1"/>
        </p:nvCxnSpPr>
        <p:spPr>
          <a:xfrm>
            <a:off x="614363" y="1012871"/>
            <a:ext cx="10960894" cy="0"/>
          </a:xfrm>
          <a:prstGeom prst="line">
            <a:avLst/>
          </a:prstGeom>
          <a:ln w="22225">
            <a:solidFill>
              <a:srgbClr val="32BFC5"/>
            </a:soli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1"/>
          </p:nvPr>
        </p:nvSpPr>
        <p:spPr>
          <a:xfrm>
            <a:off x="6196783" y="1266092"/>
            <a:ext cx="5378474" cy="5000903"/>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380555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 White">
    <p:bg>
      <p:bgPr>
        <a:solidFill>
          <a:schemeClr val="bg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7768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52700" y="2014537"/>
            <a:ext cx="9144000" cy="2100263"/>
          </a:xfrm>
        </p:spPr>
        <p:txBody>
          <a:bodyPr lIns="0" tIns="0" rIns="0" anchor="b" anchorCtr="0"/>
          <a:lstStyle>
            <a:lvl1pPr algn="r">
              <a:defRPr sz="6000" baseline="0"/>
            </a:lvl1pPr>
          </a:lstStyle>
          <a:p>
            <a:r>
              <a:rPr lang="en-US" dirty="0"/>
              <a:t>Insert Course Title Here</a:t>
            </a:r>
          </a:p>
        </p:txBody>
      </p:sp>
      <p:sp>
        <p:nvSpPr>
          <p:cNvPr id="3" name="Subtitle 2"/>
          <p:cNvSpPr>
            <a:spLocks noGrp="1"/>
          </p:cNvSpPr>
          <p:nvPr>
            <p:ph type="subTitle" idx="1" hasCustomPrompt="1"/>
          </p:nvPr>
        </p:nvSpPr>
        <p:spPr>
          <a:xfrm>
            <a:off x="2552700" y="4212191"/>
            <a:ext cx="9144000" cy="1045608"/>
          </a:xfrm>
        </p:spPr>
        <p:txBody>
          <a:bodyPr lIns="0" tIns="0" rIns="0" bIns="0">
            <a:normAutofit/>
          </a:bodyPr>
          <a:lstStyle>
            <a:lvl1pPr marL="0" indent="0" algn="r">
              <a:buNone/>
              <a:defRPr sz="22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Course number here ###.#</a:t>
            </a:r>
          </a:p>
        </p:txBody>
      </p:sp>
      <p:sp>
        <p:nvSpPr>
          <p:cNvPr id="8" name="Text Placeholder 7"/>
          <p:cNvSpPr>
            <a:spLocks noGrp="1"/>
          </p:cNvSpPr>
          <p:nvPr>
            <p:ph type="body" sz="quarter" idx="11" hasCustomPrompt="1"/>
          </p:nvPr>
        </p:nvSpPr>
        <p:spPr>
          <a:xfrm>
            <a:off x="4657725" y="342899"/>
            <a:ext cx="7038975" cy="573087"/>
          </a:xfrm>
        </p:spPr>
        <p:txBody>
          <a:bodyPr rIns="0"/>
          <a:lstStyle>
            <a:lvl1pPr marL="0" indent="0" algn="r">
              <a:buFontTx/>
              <a:buNone/>
              <a:defRPr b="0" i="0" baseline="0">
                <a:solidFill>
                  <a:schemeClr val="bg1"/>
                </a:solidFill>
                <a:latin typeface="Arial" charset="0"/>
                <a:ea typeface="Arial" charset="0"/>
                <a:cs typeface="Arial" charset="0"/>
              </a:defRPr>
            </a:lvl1pPr>
            <a:lvl2pPr marL="457200" indent="0" algn="r">
              <a:buFontTx/>
              <a:buNone/>
              <a:defRPr b="0" i="0">
                <a:solidFill>
                  <a:schemeClr val="bg1"/>
                </a:solidFill>
                <a:latin typeface="Arial" charset="0"/>
                <a:ea typeface="Arial" charset="0"/>
                <a:cs typeface="Arial" charset="0"/>
              </a:defRPr>
            </a:lvl2pPr>
            <a:lvl3pPr marL="914400" indent="0" algn="r">
              <a:buFontTx/>
              <a:buNone/>
              <a:defRPr/>
            </a:lvl3pPr>
            <a:lvl4pPr marL="1371600" indent="0" algn="r">
              <a:buFontTx/>
              <a:buNone/>
              <a:defRPr/>
            </a:lvl4pPr>
            <a:lvl5pPr marL="1828800" indent="0" algn="r">
              <a:buFontTx/>
              <a:buNone/>
              <a:defRPr/>
            </a:lvl5pPr>
          </a:lstStyle>
          <a:p>
            <a:pPr lvl="0"/>
            <a:r>
              <a:rPr lang="en-US" dirty="0"/>
              <a:t>Insert Program Name Here</a:t>
            </a:r>
          </a:p>
        </p:txBody>
      </p:sp>
      <p:sp>
        <p:nvSpPr>
          <p:cNvPr id="9" name="Text Placeholder 5"/>
          <p:cNvSpPr>
            <a:spLocks noGrp="1"/>
          </p:cNvSpPr>
          <p:nvPr>
            <p:ph type="body" sz="quarter" idx="13" hasCustomPrompt="1"/>
          </p:nvPr>
        </p:nvSpPr>
        <p:spPr>
          <a:xfrm>
            <a:off x="2552701" y="5922645"/>
            <a:ext cx="9144000" cy="320675"/>
          </a:xfrm>
        </p:spPr>
        <p:txBody>
          <a:bodyPr tIns="0" rIns="0" bIns="0" anchor="b" anchorCtr="0">
            <a:noAutofit/>
          </a:bodyPr>
          <a:lstStyle>
            <a:lvl1pPr marL="0" indent="0" algn="r">
              <a:buFontTx/>
              <a:buNone/>
              <a:defRPr sz="1800" b="0" i="0" baseline="0">
                <a:latin typeface="Arial" charset="0"/>
                <a:ea typeface="Arial" charset="0"/>
                <a:cs typeface="Arial" charset="0"/>
              </a:defRPr>
            </a:lvl1pPr>
          </a:lstStyle>
          <a:p>
            <a:pPr lvl="0"/>
            <a:r>
              <a:rPr lang="en-US" dirty="0"/>
              <a:t>Insert Control Number Here ######</a:t>
            </a:r>
          </a:p>
        </p:txBody>
      </p:sp>
      <p:pic>
        <p:nvPicPr>
          <p:cNvPr id="10" name="Picture 3" descr="U:\DATA\Co-opEmployeeEducationPortfolio\Development\Course #3 - You Cant Do It Alone- (712.1)\Graphics\NRECA_Logo_CMYK_INVESTED.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1888" y="5991411"/>
            <a:ext cx="2139950" cy="644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Bar Title Subtitle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3568" y="136525"/>
            <a:ext cx="10944225" cy="792163"/>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2" name="Text Placeholder 2"/>
          <p:cNvSpPr>
            <a:spLocks noGrp="1"/>
          </p:cNvSpPr>
          <p:nvPr>
            <p:ph type="body" idx="13" hasCustomPrompt="1"/>
          </p:nvPr>
        </p:nvSpPr>
        <p:spPr>
          <a:xfrm>
            <a:off x="613568" y="1281137"/>
            <a:ext cx="10944224" cy="476250"/>
          </a:xfrm>
        </p:spPr>
        <p:txBody>
          <a:bodyPr anchor="b">
            <a:normAutofit/>
          </a:bodyPr>
          <a:lstStyle>
            <a:lvl1pPr marL="0" indent="0">
              <a:buNone/>
              <a:defRPr sz="2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Content Placeholder 2"/>
          <p:cNvSpPr>
            <a:spLocks noGrp="1"/>
          </p:cNvSpPr>
          <p:nvPr>
            <p:ph idx="1"/>
          </p:nvPr>
        </p:nvSpPr>
        <p:spPr>
          <a:xfrm>
            <a:off x="612741" y="1951468"/>
            <a:ext cx="10945878" cy="4482792"/>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Bar Title Subtitle Two Colum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364" y="1224741"/>
            <a:ext cx="5383212"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5" name="Text Placeholder 4"/>
          <p:cNvSpPr>
            <a:spLocks noGrp="1"/>
          </p:cNvSpPr>
          <p:nvPr>
            <p:ph type="body" sz="quarter" idx="3" hasCustomPrompt="1"/>
          </p:nvPr>
        </p:nvSpPr>
        <p:spPr>
          <a:xfrm>
            <a:off x="6170610" y="1224741"/>
            <a:ext cx="5387977"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12" name="Title 1"/>
          <p:cNvSpPr>
            <a:spLocks noGrp="1"/>
          </p:cNvSpPr>
          <p:nvPr>
            <p:ph type="title" hasCustomPrompt="1"/>
          </p:nvPr>
        </p:nvSpPr>
        <p:spPr>
          <a:xfrm>
            <a:off x="614364" y="136525"/>
            <a:ext cx="10944224" cy="792163"/>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9" name="Content Placeholder 2"/>
          <p:cNvSpPr>
            <a:spLocks noGrp="1"/>
          </p:cNvSpPr>
          <p:nvPr>
            <p:ph idx="10"/>
          </p:nvPr>
        </p:nvSpPr>
        <p:spPr>
          <a:xfrm>
            <a:off x="6170609" y="1923241"/>
            <a:ext cx="5388009" cy="4499867"/>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1"/>
          </p:nvPr>
        </p:nvSpPr>
        <p:spPr>
          <a:xfrm>
            <a:off x="614632" y="1923241"/>
            <a:ext cx="5388009" cy="4499867"/>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Bar Title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5" name="Content Placeholder 2"/>
          <p:cNvSpPr>
            <a:spLocks noGrp="1"/>
          </p:cNvSpPr>
          <p:nvPr>
            <p:ph idx="1"/>
          </p:nvPr>
        </p:nvSpPr>
        <p:spPr>
          <a:xfrm>
            <a:off x="612741" y="1215484"/>
            <a:ext cx="10945878" cy="5508702"/>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y Bar Thank You - Evalua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Please Complete the Course Evaluation</a:t>
            </a:r>
          </a:p>
        </p:txBody>
      </p:sp>
      <p:pic>
        <p:nvPicPr>
          <p:cNvPr id="5" name="Picture 3" descr="U:\DATA\Co-opEmployeeEducationPortfolio\Development\Course #3 - You Cant Do It Alone- (712.1)\Graphics\NRECA_Logo_CMYK_INVESTED.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888" y="5991411"/>
            <a:ext cx="2139950" cy="644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type="body" idx="13" hasCustomPrompt="1"/>
          </p:nvPr>
        </p:nvSpPr>
        <p:spPr>
          <a:xfrm>
            <a:off x="613568" y="1279882"/>
            <a:ext cx="10944224" cy="1350782"/>
          </a:xfrm>
          <a:prstGeom prst="rect">
            <a:avLst/>
          </a:prstGeom>
        </p:spPr>
        <p:txBody>
          <a:bodyPr anchor="t">
            <a:normAutofit/>
          </a:bodyPr>
          <a:lstStyle>
            <a:lvl1pPr marL="0" indent="0" algn="ctr">
              <a:lnSpc>
                <a:spcPct val="100000"/>
              </a:lnSpc>
              <a:spcBef>
                <a:spcPts val="0"/>
              </a:spcBef>
              <a:buNone/>
              <a:defRPr sz="2800" b="0" i="0" baseline="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Course Title and Number:</a:t>
            </a:r>
          </a:p>
          <a:p>
            <a:pPr lvl="0"/>
            <a:endParaRPr lang="en-US" dirty="0"/>
          </a:p>
          <a:p>
            <a:pPr lvl="0"/>
            <a:endParaRPr lang="en-US" dirty="0"/>
          </a:p>
        </p:txBody>
      </p:sp>
      <p:sp>
        <p:nvSpPr>
          <p:cNvPr id="7" name="Text Placeholder 2"/>
          <p:cNvSpPr>
            <a:spLocks noGrp="1"/>
          </p:cNvSpPr>
          <p:nvPr>
            <p:ph type="body" idx="14" hasCustomPrompt="1"/>
          </p:nvPr>
        </p:nvSpPr>
        <p:spPr>
          <a:xfrm>
            <a:off x="613568" y="2630663"/>
            <a:ext cx="10944224" cy="3360748"/>
          </a:xfrm>
          <a:prstGeom prst="rect">
            <a:avLst/>
          </a:prstGeom>
        </p:spPr>
        <p:txBody>
          <a:bodyPr anchor="t">
            <a:normAutofit/>
          </a:bodyPr>
          <a:lstStyle>
            <a:lvl1pPr marL="0" indent="0" algn="ctr">
              <a:lnSpc>
                <a:spcPct val="100000"/>
              </a:lnSpc>
              <a:spcBef>
                <a:spcPts val="0"/>
              </a:spcBef>
              <a:buNone/>
              <a:defRPr sz="4000" b="0" i="0" baseline="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Course Title Here and Number below</a:t>
            </a:r>
          </a:p>
          <a:p>
            <a:pPr lvl="0"/>
            <a:endParaRPr lang="en-US" dirty="0"/>
          </a:p>
          <a:p>
            <a:pPr lvl="0"/>
            <a:r>
              <a:rPr lang="en-US" dirty="0"/>
              <a:t>(###.#)</a:t>
            </a:r>
          </a:p>
        </p:txBody>
      </p:sp>
    </p:spTree>
    <p:extLst>
      <p:ext uri="{BB962C8B-B14F-4D97-AF65-F5344CB8AC3E}">
        <p14:creationId xmlns:p14="http://schemas.microsoft.com/office/powerpoint/2010/main" val="108078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y Bar Title Bullets No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5" name="Content Placeholder 2"/>
          <p:cNvSpPr>
            <a:spLocks noGrp="1"/>
          </p:cNvSpPr>
          <p:nvPr>
            <p:ph idx="1"/>
          </p:nvPr>
        </p:nvSpPr>
        <p:spPr>
          <a:xfrm>
            <a:off x="612741" y="1248937"/>
            <a:ext cx="10945878" cy="5107259"/>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yan Bar Title Subtitle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3568" y="136525"/>
            <a:ext cx="10944225" cy="792163"/>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2" name="Text Placeholder 2"/>
          <p:cNvSpPr>
            <a:spLocks noGrp="1"/>
          </p:cNvSpPr>
          <p:nvPr>
            <p:ph type="body" idx="13" hasCustomPrompt="1"/>
          </p:nvPr>
        </p:nvSpPr>
        <p:spPr>
          <a:xfrm>
            <a:off x="613568" y="1504157"/>
            <a:ext cx="10944224" cy="476250"/>
          </a:xfrm>
        </p:spPr>
        <p:txBody>
          <a:bodyPr anchor="b">
            <a:normAutofit/>
          </a:bodyPr>
          <a:lstStyle>
            <a:lvl1pPr marL="0" indent="0">
              <a:buNone/>
              <a:defRPr sz="2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Content Placeholder 2"/>
          <p:cNvSpPr>
            <a:spLocks noGrp="1"/>
          </p:cNvSpPr>
          <p:nvPr>
            <p:ph idx="1"/>
          </p:nvPr>
        </p:nvSpPr>
        <p:spPr>
          <a:xfrm>
            <a:off x="612741" y="2163686"/>
            <a:ext cx="10945878" cy="4192510"/>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Gray Bar Title Bullets No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611087" y="2897943"/>
            <a:ext cx="10945878" cy="2553113"/>
          </a:xfrm>
          <a:prstGeom prst="rect">
            <a:avLst/>
          </a:prstGeom>
        </p:spPr>
        <p:txBody>
          <a:bodyPr/>
          <a:lstStyle>
            <a:lvl1pPr marL="0" indent="0">
              <a:buNone/>
              <a:defRPr sz="5400" b="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Chapter Title</a:t>
            </a:r>
          </a:p>
        </p:txBody>
      </p:sp>
      <p:sp>
        <p:nvSpPr>
          <p:cNvPr id="6" name="Text Placeholder 2"/>
          <p:cNvSpPr>
            <a:spLocks noGrp="1"/>
          </p:cNvSpPr>
          <p:nvPr>
            <p:ph type="body" idx="13" hasCustomPrompt="1"/>
          </p:nvPr>
        </p:nvSpPr>
        <p:spPr>
          <a:xfrm>
            <a:off x="612741" y="2110152"/>
            <a:ext cx="10944224" cy="626139"/>
          </a:xfrm>
          <a:prstGeom prst="rect">
            <a:avLst/>
          </a:prstGeom>
        </p:spPr>
        <p:txBody>
          <a:bodyPr anchor="b">
            <a:noAutofit/>
          </a:bodyPr>
          <a:lstStyle>
            <a:lvl1pPr marL="0" indent="0">
              <a:buNone/>
              <a:defRPr sz="3600" b="0" i="0">
                <a:solidFill>
                  <a:schemeClr val="bg1">
                    <a:lumMod val="50000"/>
                  </a:schemeClr>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Chapter #</a:t>
            </a:r>
          </a:p>
        </p:txBody>
      </p:sp>
      <p:pic>
        <p:nvPicPr>
          <p:cNvPr id="7" name="Picture 3" descr="U:\DATA\Co-opEmployeeEducationPortfolio\Development\Course #3 - You Cant Do It Alone- (712.1)\Graphics\NRECA_Logo_CMYK_INVESTED.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1888" y="5991411"/>
            <a:ext cx="2139950" cy="644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a:spLocks noGrp="1"/>
          </p:cNvSpPr>
          <p:nvPr>
            <p:ph type="body" idx="14" hasCustomPrompt="1"/>
          </p:nvPr>
        </p:nvSpPr>
        <p:spPr>
          <a:xfrm>
            <a:off x="10972800" y="5991411"/>
            <a:ext cx="947581" cy="644525"/>
          </a:xfrm>
          <a:prstGeom prst="rect">
            <a:avLst/>
          </a:prstGeom>
        </p:spPr>
        <p:txBody>
          <a:bodyPr anchor="b">
            <a:noAutofit/>
          </a:bodyPr>
          <a:lstStyle>
            <a:lvl1pPr marL="0" indent="0">
              <a:buNone/>
              <a:defRPr sz="1400" b="0" i="0">
                <a:solidFill>
                  <a:schemeClr val="tx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Pg. X</a:t>
            </a:r>
          </a:p>
        </p:txBody>
      </p:sp>
    </p:spTree>
    <p:extLst>
      <p:ext uri="{BB962C8B-B14F-4D97-AF65-F5344CB8AC3E}">
        <p14:creationId xmlns:p14="http://schemas.microsoft.com/office/powerpoint/2010/main" val="1796436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y Line Title Subtitle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4363" y="136525"/>
            <a:ext cx="10944225" cy="792163"/>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9" name="Text Placeholder 2"/>
          <p:cNvSpPr>
            <a:spLocks noGrp="1"/>
          </p:cNvSpPr>
          <p:nvPr>
            <p:ph type="body" idx="13" hasCustomPrompt="1"/>
          </p:nvPr>
        </p:nvSpPr>
        <p:spPr>
          <a:xfrm>
            <a:off x="614364" y="1113872"/>
            <a:ext cx="10944224" cy="476250"/>
          </a:xfrm>
        </p:spPr>
        <p:txBody>
          <a:bodyPr anchor="b">
            <a:normAutofit/>
          </a:bodyPr>
          <a:lstStyle>
            <a:lvl1pPr marL="0" indent="0">
              <a:buNone/>
              <a:defRPr sz="2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Content Placeholder 2"/>
          <p:cNvSpPr>
            <a:spLocks noGrp="1"/>
          </p:cNvSpPr>
          <p:nvPr>
            <p:ph idx="10"/>
          </p:nvPr>
        </p:nvSpPr>
        <p:spPr>
          <a:xfrm>
            <a:off x="614363" y="1767127"/>
            <a:ext cx="10944255" cy="4499867"/>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y Line Title Subtitle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364" y="1180137"/>
            <a:ext cx="5383212"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5" name="Text Placeholder 4"/>
          <p:cNvSpPr>
            <a:spLocks noGrp="1"/>
          </p:cNvSpPr>
          <p:nvPr>
            <p:ph type="body" sz="quarter" idx="3" hasCustomPrompt="1"/>
          </p:nvPr>
        </p:nvSpPr>
        <p:spPr>
          <a:xfrm>
            <a:off x="6170610" y="1180137"/>
            <a:ext cx="5387977"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12" name="Title 1"/>
          <p:cNvSpPr>
            <a:spLocks noGrp="1"/>
          </p:cNvSpPr>
          <p:nvPr>
            <p:ph type="title" hasCustomPrompt="1"/>
          </p:nvPr>
        </p:nvSpPr>
        <p:spPr>
          <a:xfrm>
            <a:off x="614364" y="136525"/>
            <a:ext cx="10944224" cy="792163"/>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9" name="Content Placeholder 2"/>
          <p:cNvSpPr>
            <a:spLocks noGrp="1"/>
          </p:cNvSpPr>
          <p:nvPr>
            <p:ph idx="12"/>
          </p:nvPr>
        </p:nvSpPr>
        <p:spPr>
          <a:xfrm>
            <a:off x="6170609" y="1878637"/>
            <a:ext cx="5388009" cy="4499867"/>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0"/>
          </p:nvPr>
        </p:nvSpPr>
        <p:spPr>
          <a:xfrm>
            <a:off x="614364" y="1878637"/>
            <a:ext cx="5388009" cy="4499867"/>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y Line Title Bulle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5" name="Content Placeholder 2"/>
          <p:cNvSpPr>
            <a:spLocks noGrp="1"/>
          </p:cNvSpPr>
          <p:nvPr>
            <p:ph idx="10"/>
          </p:nvPr>
        </p:nvSpPr>
        <p:spPr>
          <a:xfrm>
            <a:off x="614363" y="1115123"/>
            <a:ext cx="10944255" cy="5151872"/>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y Line Title Bullets No Background_Gray Line 2-Line Title Bullets No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743" y="208453"/>
            <a:ext cx="10958514" cy="792163"/>
          </a:xfrm>
        </p:spPr>
        <p:txBody>
          <a:bodyPr/>
          <a:lstStyle>
            <a:lvl1pPr>
              <a:defRPr baseline="0">
                <a:solidFill>
                  <a:schemeClr val="tx1"/>
                </a:solidFill>
              </a:defRPr>
            </a:lvl1pPr>
          </a:lstStyle>
          <a:p>
            <a:r>
              <a:rPr lang="en-US" dirty="0"/>
              <a:t>Click to edit Title</a:t>
            </a:r>
          </a:p>
        </p:txBody>
      </p:sp>
      <p:sp>
        <p:nvSpPr>
          <p:cNvPr id="5" name="Content Placeholder 2"/>
          <p:cNvSpPr>
            <a:spLocks noGrp="1"/>
          </p:cNvSpPr>
          <p:nvPr>
            <p:ph idx="10"/>
          </p:nvPr>
        </p:nvSpPr>
        <p:spPr>
          <a:xfrm>
            <a:off x="614363" y="1266092"/>
            <a:ext cx="10944255" cy="5000903"/>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4" name="Straight Connector 3"/>
          <p:cNvCxnSpPr/>
          <p:nvPr userDrawn="1"/>
        </p:nvCxnSpPr>
        <p:spPr>
          <a:xfrm>
            <a:off x="614363" y="1012871"/>
            <a:ext cx="10960894" cy="0"/>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5355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y Line 2-Line Title Bullets No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743" y="208453"/>
            <a:ext cx="10958514" cy="1001370"/>
          </a:xfrm>
        </p:spPr>
        <p:txBody>
          <a:bodyPr/>
          <a:lstStyle>
            <a:lvl1pPr>
              <a:defRPr baseline="0">
                <a:solidFill>
                  <a:schemeClr val="tx1"/>
                </a:solidFill>
              </a:defRPr>
            </a:lvl1pPr>
          </a:lstStyle>
          <a:p>
            <a:r>
              <a:rPr lang="en-US" dirty="0"/>
              <a:t>Click to edit Title</a:t>
            </a:r>
            <a:br>
              <a:rPr lang="en-US" dirty="0"/>
            </a:br>
            <a:r>
              <a:rPr lang="en-US" dirty="0"/>
              <a:t>Second line of title</a:t>
            </a:r>
          </a:p>
        </p:txBody>
      </p:sp>
      <p:sp>
        <p:nvSpPr>
          <p:cNvPr id="5" name="Content Placeholder 2"/>
          <p:cNvSpPr>
            <a:spLocks noGrp="1"/>
          </p:cNvSpPr>
          <p:nvPr>
            <p:ph idx="10"/>
          </p:nvPr>
        </p:nvSpPr>
        <p:spPr>
          <a:xfrm>
            <a:off x="614363" y="1448973"/>
            <a:ext cx="10944255" cy="4818022"/>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4" name="Straight Connector 3"/>
          <p:cNvCxnSpPr/>
          <p:nvPr userDrawn="1"/>
        </p:nvCxnSpPr>
        <p:spPr>
          <a:xfrm>
            <a:off x="614363" y="1209823"/>
            <a:ext cx="10960894" cy="0"/>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48739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y Line Title Bullets Two Columns No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743" y="208453"/>
            <a:ext cx="10958514" cy="792163"/>
          </a:xfrm>
        </p:spPr>
        <p:txBody>
          <a:bodyPr/>
          <a:lstStyle>
            <a:lvl1pPr>
              <a:defRPr baseline="0">
                <a:solidFill>
                  <a:schemeClr val="tx1"/>
                </a:solidFill>
              </a:defRPr>
            </a:lvl1pPr>
          </a:lstStyle>
          <a:p>
            <a:r>
              <a:rPr lang="en-US" dirty="0"/>
              <a:t>Click to edit Title</a:t>
            </a:r>
          </a:p>
        </p:txBody>
      </p:sp>
      <p:sp>
        <p:nvSpPr>
          <p:cNvPr id="5" name="Content Placeholder 2"/>
          <p:cNvSpPr>
            <a:spLocks noGrp="1"/>
          </p:cNvSpPr>
          <p:nvPr>
            <p:ph idx="10"/>
          </p:nvPr>
        </p:nvSpPr>
        <p:spPr>
          <a:xfrm>
            <a:off x="614364" y="1266092"/>
            <a:ext cx="5378474" cy="5000903"/>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4" name="Straight Connector 3"/>
          <p:cNvCxnSpPr/>
          <p:nvPr userDrawn="1"/>
        </p:nvCxnSpPr>
        <p:spPr>
          <a:xfrm>
            <a:off x="614363" y="1012871"/>
            <a:ext cx="10960894" cy="0"/>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1"/>
          </p:nvPr>
        </p:nvSpPr>
        <p:spPr>
          <a:xfrm>
            <a:off x="6196783" y="1266092"/>
            <a:ext cx="5378474" cy="5000903"/>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512885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Slide - White">
    <p:bg>
      <p:bgPr>
        <a:solidFill>
          <a:schemeClr val="bg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1212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reen -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52700" y="2014537"/>
            <a:ext cx="9144000" cy="2100263"/>
          </a:xfrm>
        </p:spPr>
        <p:txBody>
          <a:bodyPr lIns="0" tIns="0" rIns="0" anchor="b" anchorCtr="0"/>
          <a:lstStyle>
            <a:lvl1pPr algn="r">
              <a:defRPr sz="6000"/>
            </a:lvl1pPr>
          </a:lstStyle>
          <a:p>
            <a:r>
              <a:rPr lang="en-US" dirty="0"/>
              <a:t>Insert course title here</a:t>
            </a:r>
          </a:p>
        </p:txBody>
      </p:sp>
      <p:sp>
        <p:nvSpPr>
          <p:cNvPr id="3" name="Subtitle 2"/>
          <p:cNvSpPr>
            <a:spLocks noGrp="1"/>
          </p:cNvSpPr>
          <p:nvPr>
            <p:ph type="subTitle" idx="1" hasCustomPrompt="1"/>
          </p:nvPr>
        </p:nvSpPr>
        <p:spPr>
          <a:xfrm>
            <a:off x="2552700" y="4212191"/>
            <a:ext cx="9144000" cy="1045608"/>
          </a:xfrm>
          <a:prstGeom prst="rect">
            <a:avLst/>
          </a:prstGeom>
        </p:spPr>
        <p:txBody>
          <a:bodyPr lIns="0" tIns="0" rIns="0" bIns="0">
            <a:normAutofit/>
          </a:bodyPr>
          <a:lstStyle>
            <a:lvl1pPr marL="0" indent="0" algn="r">
              <a:buNone/>
              <a:defRPr sz="22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course number here ####.#</a:t>
            </a:r>
          </a:p>
        </p:txBody>
      </p:sp>
      <p:sp>
        <p:nvSpPr>
          <p:cNvPr id="8" name="Text Placeholder 7"/>
          <p:cNvSpPr>
            <a:spLocks noGrp="1"/>
          </p:cNvSpPr>
          <p:nvPr>
            <p:ph type="body" sz="quarter" idx="11" hasCustomPrompt="1"/>
          </p:nvPr>
        </p:nvSpPr>
        <p:spPr>
          <a:xfrm>
            <a:off x="4657725" y="342899"/>
            <a:ext cx="7038975" cy="573087"/>
          </a:xfrm>
          <a:prstGeom prst="rect">
            <a:avLst/>
          </a:prstGeom>
        </p:spPr>
        <p:txBody>
          <a:bodyPr rIns="0"/>
          <a:lstStyle>
            <a:lvl1pPr marL="0" indent="0" algn="r">
              <a:buFontTx/>
              <a:buNone/>
              <a:defRPr b="0" i="0" baseline="0">
                <a:solidFill>
                  <a:schemeClr val="bg1"/>
                </a:solidFill>
                <a:latin typeface="Arial" charset="0"/>
                <a:ea typeface="Arial" charset="0"/>
                <a:cs typeface="Arial" charset="0"/>
              </a:defRPr>
            </a:lvl1pPr>
            <a:lvl2pPr marL="457200" indent="0" algn="r">
              <a:buFontTx/>
              <a:buNone/>
              <a:defRPr b="0" i="0">
                <a:solidFill>
                  <a:schemeClr val="bg1"/>
                </a:solidFill>
                <a:latin typeface="Arial" charset="0"/>
                <a:ea typeface="Arial" charset="0"/>
                <a:cs typeface="Arial" charset="0"/>
              </a:defRPr>
            </a:lvl2pPr>
            <a:lvl3pPr marL="914400" indent="0" algn="r">
              <a:buFontTx/>
              <a:buNone/>
              <a:defRPr/>
            </a:lvl3pPr>
            <a:lvl4pPr marL="1371600" indent="0" algn="r">
              <a:buFontTx/>
              <a:buNone/>
              <a:defRPr/>
            </a:lvl4pPr>
            <a:lvl5pPr marL="1828800" indent="0" algn="r">
              <a:buFontTx/>
              <a:buNone/>
              <a:defRPr/>
            </a:lvl5pPr>
          </a:lstStyle>
          <a:p>
            <a:pPr lvl="0"/>
            <a:r>
              <a:rPr lang="en-US" dirty="0"/>
              <a:t>Insert Program Name Here</a:t>
            </a:r>
          </a:p>
        </p:txBody>
      </p:sp>
      <p:sp>
        <p:nvSpPr>
          <p:cNvPr id="6" name="Text Placeholder 5"/>
          <p:cNvSpPr>
            <a:spLocks noGrp="1"/>
          </p:cNvSpPr>
          <p:nvPr>
            <p:ph type="body" sz="quarter" idx="13" hasCustomPrompt="1"/>
          </p:nvPr>
        </p:nvSpPr>
        <p:spPr>
          <a:xfrm>
            <a:off x="2552701" y="5922645"/>
            <a:ext cx="9144000" cy="320675"/>
          </a:xfrm>
          <a:prstGeom prst="rect">
            <a:avLst/>
          </a:prstGeom>
        </p:spPr>
        <p:txBody>
          <a:bodyPr tIns="0" rIns="0" bIns="0" anchor="b" anchorCtr="0">
            <a:noAutofit/>
          </a:bodyPr>
          <a:lstStyle>
            <a:lvl1pPr marL="0" indent="0" algn="r">
              <a:buFontTx/>
              <a:buNone/>
              <a:defRPr sz="1800" b="0" i="0">
                <a:latin typeface="Arial" charset="0"/>
                <a:ea typeface="Arial" charset="0"/>
                <a:cs typeface="Arial" charset="0"/>
              </a:defRPr>
            </a:lvl1pPr>
          </a:lstStyle>
          <a:p>
            <a:pPr lvl="0"/>
            <a:r>
              <a:rPr lang="en-US" dirty="0"/>
              <a:t>Control Number: #########</a:t>
            </a:r>
          </a:p>
        </p:txBody>
      </p:sp>
    </p:spTree>
    <p:custDataLst>
      <p:tags r:id="rId1"/>
    </p:custDataLst>
    <p:extLst>
      <p:ext uri="{BB962C8B-B14F-4D97-AF65-F5344CB8AC3E}">
        <p14:creationId xmlns:p14="http://schemas.microsoft.com/office/powerpoint/2010/main" val="541453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een Line 2-Line Title Bullets No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743" y="208453"/>
            <a:ext cx="10958514" cy="1001370"/>
          </a:xfrm>
        </p:spPr>
        <p:txBody>
          <a:bodyPr/>
          <a:lstStyle>
            <a:lvl1pPr>
              <a:defRPr baseline="0">
                <a:solidFill>
                  <a:schemeClr val="tx1"/>
                </a:solidFill>
              </a:defRPr>
            </a:lvl1pPr>
          </a:lstStyle>
          <a:p>
            <a:r>
              <a:rPr lang="en-US" dirty="0"/>
              <a:t>Click to edit Title</a:t>
            </a:r>
            <a:br>
              <a:rPr lang="en-US" dirty="0"/>
            </a:br>
            <a:r>
              <a:rPr lang="en-US" dirty="0"/>
              <a:t>Second line of title</a:t>
            </a:r>
          </a:p>
        </p:txBody>
      </p:sp>
      <p:sp>
        <p:nvSpPr>
          <p:cNvPr id="5" name="Content Placeholder 2"/>
          <p:cNvSpPr>
            <a:spLocks noGrp="1"/>
          </p:cNvSpPr>
          <p:nvPr>
            <p:ph idx="10"/>
          </p:nvPr>
        </p:nvSpPr>
        <p:spPr>
          <a:xfrm>
            <a:off x="614363" y="1448973"/>
            <a:ext cx="10944255" cy="4818022"/>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4" name="Straight Connector 3"/>
          <p:cNvCxnSpPr/>
          <p:nvPr userDrawn="1"/>
        </p:nvCxnSpPr>
        <p:spPr>
          <a:xfrm>
            <a:off x="614363" y="1209823"/>
            <a:ext cx="10960894" cy="0"/>
          </a:xfrm>
          <a:prstGeom prst="line">
            <a:avLst/>
          </a:prstGeom>
          <a:ln w="22225">
            <a:solidFill>
              <a:srgbClr val="008A5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66565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yan Bar Title Subtitle Two Colum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364" y="1458912"/>
            <a:ext cx="5383212"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5" name="Text Placeholder 4"/>
          <p:cNvSpPr>
            <a:spLocks noGrp="1"/>
          </p:cNvSpPr>
          <p:nvPr>
            <p:ph type="body" sz="quarter" idx="3" hasCustomPrompt="1"/>
          </p:nvPr>
        </p:nvSpPr>
        <p:spPr>
          <a:xfrm>
            <a:off x="6170610" y="1458912"/>
            <a:ext cx="5387977"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12" name="Title 1"/>
          <p:cNvSpPr>
            <a:spLocks noGrp="1"/>
          </p:cNvSpPr>
          <p:nvPr>
            <p:ph type="title" hasCustomPrompt="1"/>
          </p:nvPr>
        </p:nvSpPr>
        <p:spPr>
          <a:xfrm>
            <a:off x="614364" y="136525"/>
            <a:ext cx="10944224" cy="792163"/>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9" name="Content Placeholder 2"/>
          <p:cNvSpPr>
            <a:spLocks noGrp="1"/>
          </p:cNvSpPr>
          <p:nvPr>
            <p:ph idx="10"/>
          </p:nvPr>
        </p:nvSpPr>
        <p:spPr>
          <a:xfrm>
            <a:off x="6170609" y="2157412"/>
            <a:ext cx="5388009" cy="4020367"/>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1"/>
          </p:nvPr>
        </p:nvSpPr>
        <p:spPr>
          <a:xfrm>
            <a:off x="614364" y="2157412"/>
            <a:ext cx="5388009" cy="4020367"/>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 Bar Title Subtitle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3568" y="136525"/>
            <a:ext cx="10944225" cy="792163"/>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612741" y="1985269"/>
            <a:ext cx="10945878" cy="4281715"/>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2"/>
          <p:cNvSpPr>
            <a:spLocks noGrp="1"/>
          </p:cNvSpPr>
          <p:nvPr>
            <p:ph type="body" idx="13" hasCustomPrompt="1"/>
          </p:nvPr>
        </p:nvSpPr>
        <p:spPr>
          <a:xfrm>
            <a:off x="613568" y="1303439"/>
            <a:ext cx="10944224" cy="476250"/>
          </a:xfrm>
          <a:prstGeom prst="rect">
            <a:avLst/>
          </a:prstGeom>
        </p:spPr>
        <p:txBody>
          <a:bodyPr anchor="b">
            <a:normAutofit/>
          </a:bodyPr>
          <a:lstStyle>
            <a:lvl1pPr marL="0" indent="0">
              <a:buNone/>
              <a:defRPr sz="2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Tree>
    <p:custDataLst>
      <p:tags r:id="rId1"/>
    </p:custDataLst>
    <p:extLst>
      <p:ext uri="{BB962C8B-B14F-4D97-AF65-F5344CB8AC3E}">
        <p14:creationId xmlns:p14="http://schemas.microsoft.com/office/powerpoint/2010/main" val="1326728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Bar Title Subtitle Two Colum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364" y="1458912"/>
            <a:ext cx="5383212" cy="476250"/>
          </a:xfrm>
          <a:prstGeom prst="rect">
            <a:avLst/>
          </a:prstGeo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4" name="Content Placeholder 3"/>
          <p:cNvSpPr>
            <a:spLocks noGrp="1"/>
          </p:cNvSpPr>
          <p:nvPr>
            <p:ph sz="half" idx="2"/>
          </p:nvPr>
        </p:nvSpPr>
        <p:spPr>
          <a:xfrm>
            <a:off x="614364" y="2157413"/>
            <a:ext cx="5383212" cy="3684588"/>
          </a:xfrm>
          <a:prstGeom prst="rect">
            <a:avLst/>
          </a:prstGeo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hasCustomPrompt="1"/>
          </p:nvPr>
        </p:nvSpPr>
        <p:spPr>
          <a:xfrm>
            <a:off x="6170610" y="1458912"/>
            <a:ext cx="5387977" cy="476250"/>
          </a:xfrm>
          <a:prstGeom prst="rect">
            <a:avLst/>
          </a:prstGeo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5"/>
          <p:cNvSpPr>
            <a:spLocks noGrp="1"/>
          </p:cNvSpPr>
          <p:nvPr>
            <p:ph sz="quarter" idx="4"/>
          </p:nvPr>
        </p:nvSpPr>
        <p:spPr>
          <a:xfrm>
            <a:off x="6170610" y="2157413"/>
            <a:ext cx="5387977" cy="3684588"/>
          </a:xfrm>
          <a:prstGeom prst="rect">
            <a:avLst/>
          </a:prstGeo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hasCustomPrompt="1"/>
          </p:nvPr>
        </p:nvSpPr>
        <p:spPr>
          <a:xfrm>
            <a:off x="614364" y="136525"/>
            <a:ext cx="10944224" cy="792163"/>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Tree>
    <p:extLst>
      <p:ext uri="{BB962C8B-B14F-4D97-AF65-F5344CB8AC3E}">
        <p14:creationId xmlns:p14="http://schemas.microsoft.com/office/powerpoint/2010/main" val="56285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en Bar Title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6" name="Content Placeholder 2"/>
          <p:cNvSpPr>
            <a:spLocks noGrp="1"/>
          </p:cNvSpPr>
          <p:nvPr>
            <p:ph idx="1"/>
          </p:nvPr>
        </p:nvSpPr>
        <p:spPr>
          <a:xfrm>
            <a:off x="612741" y="1293541"/>
            <a:ext cx="10945878" cy="5084957"/>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104921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en Bar Title Bullets No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5" name="Content Placeholder 2"/>
          <p:cNvSpPr>
            <a:spLocks noGrp="1"/>
          </p:cNvSpPr>
          <p:nvPr>
            <p:ph idx="1"/>
          </p:nvPr>
        </p:nvSpPr>
        <p:spPr>
          <a:xfrm>
            <a:off x="612741" y="1282390"/>
            <a:ext cx="10945878" cy="5096108"/>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en Line Title Subtitle Bulle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4363" y="136525"/>
            <a:ext cx="10944225" cy="792163"/>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9" name="Text Placeholder 2"/>
          <p:cNvSpPr>
            <a:spLocks noGrp="1"/>
          </p:cNvSpPr>
          <p:nvPr>
            <p:ph type="body" idx="13" hasCustomPrompt="1"/>
          </p:nvPr>
        </p:nvSpPr>
        <p:spPr>
          <a:xfrm>
            <a:off x="614364" y="1303439"/>
            <a:ext cx="10944224" cy="476250"/>
          </a:xfrm>
          <a:prstGeom prst="rect">
            <a:avLst/>
          </a:prstGeom>
        </p:spPr>
        <p:txBody>
          <a:bodyPr anchor="b">
            <a:normAutofit/>
          </a:bodyPr>
          <a:lstStyle>
            <a:lvl1pPr marL="0" indent="0">
              <a:buNone/>
              <a:defRPr sz="2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Content Placeholder 2"/>
          <p:cNvSpPr>
            <a:spLocks noGrp="1"/>
          </p:cNvSpPr>
          <p:nvPr>
            <p:ph idx="1"/>
          </p:nvPr>
        </p:nvSpPr>
        <p:spPr>
          <a:xfrm>
            <a:off x="612741" y="1985270"/>
            <a:ext cx="10945878" cy="4192510"/>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Line Title Subtitle Two Colum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364" y="1336251"/>
            <a:ext cx="5383212" cy="476250"/>
          </a:xfrm>
          <a:prstGeom prst="rect">
            <a:avLst/>
          </a:prstGeo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5" name="Text Placeholder 4"/>
          <p:cNvSpPr>
            <a:spLocks noGrp="1"/>
          </p:cNvSpPr>
          <p:nvPr>
            <p:ph type="body" sz="quarter" idx="3" hasCustomPrompt="1"/>
          </p:nvPr>
        </p:nvSpPr>
        <p:spPr>
          <a:xfrm>
            <a:off x="6170610" y="1336251"/>
            <a:ext cx="5387977" cy="476250"/>
          </a:xfrm>
          <a:prstGeom prst="rect">
            <a:avLst/>
          </a:prstGeo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12" name="Title 1"/>
          <p:cNvSpPr>
            <a:spLocks noGrp="1"/>
          </p:cNvSpPr>
          <p:nvPr>
            <p:ph type="title" hasCustomPrompt="1"/>
          </p:nvPr>
        </p:nvSpPr>
        <p:spPr>
          <a:xfrm>
            <a:off x="614364" y="136525"/>
            <a:ext cx="10944224" cy="792163"/>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9" name="Content Placeholder 2"/>
          <p:cNvSpPr>
            <a:spLocks noGrp="1"/>
          </p:cNvSpPr>
          <p:nvPr>
            <p:ph idx="12"/>
          </p:nvPr>
        </p:nvSpPr>
        <p:spPr>
          <a:xfrm>
            <a:off x="612741" y="2063327"/>
            <a:ext cx="5384835" cy="3543300"/>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3"/>
          </p:nvPr>
        </p:nvSpPr>
        <p:spPr>
          <a:xfrm>
            <a:off x="6190558" y="2070764"/>
            <a:ext cx="5384835" cy="3543300"/>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en Line Title Bulle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5" name="Content Placeholder 2"/>
          <p:cNvSpPr>
            <a:spLocks noGrp="1"/>
          </p:cNvSpPr>
          <p:nvPr>
            <p:ph idx="1"/>
          </p:nvPr>
        </p:nvSpPr>
        <p:spPr>
          <a:xfrm>
            <a:off x="612741" y="1215483"/>
            <a:ext cx="10945878" cy="5163015"/>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en Line Title Bullets Two Columns No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743" y="208453"/>
            <a:ext cx="10958514" cy="792163"/>
          </a:xfrm>
        </p:spPr>
        <p:txBody>
          <a:bodyPr/>
          <a:lstStyle>
            <a:lvl1pPr>
              <a:defRPr baseline="0">
                <a:solidFill>
                  <a:schemeClr val="tx1"/>
                </a:solidFill>
              </a:defRPr>
            </a:lvl1pPr>
          </a:lstStyle>
          <a:p>
            <a:r>
              <a:rPr lang="en-US" dirty="0"/>
              <a:t>Click to edit Title</a:t>
            </a:r>
          </a:p>
        </p:txBody>
      </p:sp>
      <p:sp>
        <p:nvSpPr>
          <p:cNvPr id="5" name="Content Placeholder 2"/>
          <p:cNvSpPr>
            <a:spLocks noGrp="1"/>
          </p:cNvSpPr>
          <p:nvPr>
            <p:ph idx="10"/>
          </p:nvPr>
        </p:nvSpPr>
        <p:spPr>
          <a:xfrm>
            <a:off x="614364" y="1266092"/>
            <a:ext cx="5378474" cy="5000903"/>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4" name="Straight Connector 3"/>
          <p:cNvCxnSpPr/>
          <p:nvPr userDrawn="1"/>
        </p:nvCxnSpPr>
        <p:spPr>
          <a:xfrm>
            <a:off x="614363" y="1012871"/>
            <a:ext cx="10960894" cy="0"/>
          </a:xfrm>
          <a:prstGeom prst="line">
            <a:avLst/>
          </a:prstGeom>
          <a:ln w="22225">
            <a:solidFill>
              <a:srgbClr val="008A53"/>
            </a:soli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1"/>
          </p:nvPr>
        </p:nvSpPr>
        <p:spPr>
          <a:xfrm>
            <a:off x="6196783" y="1266092"/>
            <a:ext cx="5378474" cy="5000903"/>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248117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 White">
    <p:bg>
      <p:bgPr>
        <a:solidFill>
          <a:schemeClr val="bg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68983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reen Line Title Bullets No Backgroun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5" name="Content Placeholder 2"/>
          <p:cNvSpPr>
            <a:spLocks noGrp="1"/>
          </p:cNvSpPr>
          <p:nvPr>
            <p:ph idx="1"/>
          </p:nvPr>
        </p:nvSpPr>
        <p:spPr>
          <a:xfrm>
            <a:off x="612741" y="1159726"/>
            <a:ext cx="10945878" cy="5241074"/>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yan Bar Thank You - Evalua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Please Complete the Course Evaluation</a:t>
            </a:r>
          </a:p>
        </p:txBody>
      </p:sp>
      <p:pic>
        <p:nvPicPr>
          <p:cNvPr id="6" name="Picture 3" descr="U:\DATA\Co-opEmployeeEducationPortfolio\Development\Course #3 - You Cant Do It Alone- (712.1)\Graphics\NRECA_Logo_CMYK_INVESTED.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888" y="5991411"/>
            <a:ext cx="2139950" cy="644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p:cNvSpPr>
            <a:spLocks noGrp="1"/>
          </p:cNvSpPr>
          <p:nvPr>
            <p:ph type="body" idx="13" hasCustomPrompt="1"/>
          </p:nvPr>
        </p:nvSpPr>
        <p:spPr>
          <a:xfrm>
            <a:off x="613568" y="1279882"/>
            <a:ext cx="10944224" cy="1350782"/>
          </a:xfrm>
          <a:prstGeom prst="rect">
            <a:avLst/>
          </a:prstGeom>
        </p:spPr>
        <p:txBody>
          <a:bodyPr anchor="t">
            <a:normAutofit/>
          </a:bodyPr>
          <a:lstStyle>
            <a:lvl1pPr marL="0" indent="0" algn="ctr">
              <a:lnSpc>
                <a:spcPct val="100000"/>
              </a:lnSpc>
              <a:spcBef>
                <a:spcPts val="0"/>
              </a:spcBef>
              <a:buNone/>
              <a:defRPr sz="2800" b="0" i="0" baseline="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Course Title and Number:</a:t>
            </a:r>
          </a:p>
          <a:p>
            <a:pPr lvl="0"/>
            <a:endParaRPr lang="en-US" dirty="0"/>
          </a:p>
          <a:p>
            <a:pPr lvl="0"/>
            <a:endParaRPr lang="en-US" dirty="0"/>
          </a:p>
        </p:txBody>
      </p:sp>
      <p:sp>
        <p:nvSpPr>
          <p:cNvPr id="8" name="Text Placeholder 2"/>
          <p:cNvSpPr>
            <a:spLocks noGrp="1"/>
          </p:cNvSpPr>
          <p:nvPr>
            <p:ph type="body" idx="14" hasCustomPrompt="1"/>
          </p:nvPr>
        </p:nvSpPr>
        <p:spPr>
          <a:xfrm>
            <a:off x="613568" y="2630663"/>
            <a:ext cx="10944224" cy="3360748"/>
          </a:xfrm>
          <a:prstGeom prst="rect">
            <a:avLst/>
          </a:prstGeom>
        </p:spPr>
        <p:txBody>
          <a:bodyPr anchor="t">
            <a:normAutofit/>
          </a:bodyPr>
          <a:lstStyle>
            <a:lvl1pPr marL="0" indent="0" algn="ctr">
              <a:lnSpc>
                <a:spcPct val="100000"/>
              </a:lnSpc>
              <a:spcBef>
                <a:spcPts val="0"/>
              </a:spcBef>
              <a:buNone/>
              <a:defRPr sz="4000" b="0" i="0" baseline="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Course Title Here and Number below</a:t>
            </a:r>
          </a:p>
          <a:p>
            <a:pPr lvl="0"/>
            <a:endParaRPr lang="en-US" dirty="0"/>
          </a:p>
          <a:p>
            <a:pPr lvl="0"/>
            <a:r>
              <a:rPr lang="en-US" dirty="0"/>
              <a:t>(###.#)</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D0B6A-8E03-4254-80BF-E63C7C560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A1019F-CBE0-46AD-9925-DFF92773A5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4996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idx="1"/>
          </p:nvPr>
        </p:nvSpPr>
        <p:spPr>
          <a:xfrm>
            <a:off x="609600" y="1905001"/>
            <a:ext cx="10972800" cy="3992563"/>
          </a:xfrm>
          <a:prstGeom prst="rect">
            <a:avLst/>
          </a:prstGeom>
        </p:spPr>
        <p:txBody>
          <a:bodyPr vert="horz" lIns="91440" tIns="45720" rIns="91440" bIns="45720" rtlCol="0">
            <a:normAutofit/>
          </a:bodyPr>
          <a:lstStyle>
            <a:lvl1pPr>
              <a:buClr>
                <a:schemeClr val="accent5"/>
              </a:buClr>
              <a:buSzPct val="80000"/>
              <a:buFont typeface="Franklin Gothic Book" pitchFamily="34" charset="0"/>
              <a:buChar char="►"/>
              <a:defRPr sz="2800" baseline="0"/>
            </a:lvl1pPr>
            <a:lvl2pPr>
              <a:buClr>
                <a:schemeClr val="accent5"/>
              </a:buClr>
              <a:buSzPct val="80000"/>
              <a:buFont typeface="Wingdings" pitchFamily="2" charset="2"/>
              <a:buChar char="§"/>
              <a:defRPr sz="2800" baseline="0"/>
            </a:lvl2pPr>
            <a:lvl3pPr>
              <a:buClr>
                <a:schemeClr val="accent5"/>
              </a:buClr>
              <a:buSzPct val="80000"/>
              <a:buFont typeface="Wingdings" pitchFamily="2" charset="2"/>
              <a:buChar char="Ø"/>
              <a:defRPr sz="2800" baseline="0"/>
            </a:lvl3pPr>
            <a:lvl4pPr>
              <a:buClr>
                <a:schemeClr val="accent5"/>
              </a:buClr>
              <a:buSzPct val="80000"/>
              <a:buFont typeface="Courier New" pitchFamily="49" charset="0"/>
              <a:buChar char="o"/>
              <a:defRPr sz="2800" baseline="0"/>
            </a:lvl4pPr>
            <a:lvl5pPr>
              <a:buClr>
                <a:schemeClr val="accent5"/>
              </a:buClr>
              <a:buSzPct val="80000"/>
              <a:buFont typeface="Franklin Gothic Book" pitchFamily="34" charset="0"/>
              <a:buNone/>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821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yan Bar Title Bullets No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5" name="Content Placeholder 2"/>
          <p:cNvSpPr>
            <a:spLocks noGrp="1"/>
          </p:cNvSpPr>
          <p:nvPr>
            <p:ph idx="1"/>
          </p:nvPr>
        </p:nvSpPr>
        <p:spPr>
          <a:xfrm>
            <a:off x="612741" y="1248937"/>
            <a:ext cx="10945878" cy="5107259"/>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611087" y="2897943"/>
            <a:ext cx="10945878" cy="2553113"/>
          </a:xfrm>
          <a:prstGeom prst="rect">
            <a:avLst/>
          </a:prstGeom>
        </p:spPr>
        <p:txBody>
          <a:bodyPr/>
          <a:lstStyle>
            <a:lvl1pPr marL="0" indent="0">
              <a:buNone/>
              <a:defRPr sz="5400" b="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Chapter Title</a:t>
            </a:r>
          </a:p>
        </p:txBody>
      </p:sp>
      <p:sp>
        <p:nvSpPr>
          <p:cNvPr id="6" name="Text Placeholder 2"/>
          <p:cNvSpPr>
            <a:spLocks noGrp="1"/>
          </p:cNvSpPr>
          <p:nvPr>
            <p:ph type="body" idx="13" hasCustomPrompt="1"/>
          </p:nvPr>
        </p:nvSpPr>
        <p:spPr>
          <a:xfrm>
            <a:off x="612741" y="2110152"/>
            <a:ext cx="10944224" cy="626139"/>
          </a:xfrm>
          <a:prstGeom prst="rect">
            <a:avLst/>
          </a:prstGeom>
        </p:spPr>
        <p:txBody>
          <a:bodyPr anchor="b">
            <a:noAutofit/>
          </a:bodyPr>
          <a:lstStyle>
            <a:lvl1pPr marL="0" indent="0">
              <a:buNone/>
              <a:defRPr sz="3600" b="0" i="0">
                <a:solidFill>
                  <a:schemeClr val="bg1">
                    <a:lumMod val="50000"/>
                  </a:schemeClr>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Chapter #</a:t>
            </a:r>
          </a:p>
        </p:txBody>
      </p:sp>
      <p:pic>
        <p:nvPicPr>
          <p:cNvPr id="7" name="Picture 3" descr="U:\DATA\Co-opEmployeeEducationPortfolio\Development\Course #3 - You Cant Do It Alone- (712.1)\Graphics\NRECA_Logo_CMYK_INVESTED.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1888" y="5991411"/>
            <a:ext cx="2139950" cy="644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a:spLocks noGrp="1"/>
          </p:cNvSpPr>
          <p:nvPr>
            <p:ph type="body" idx="14" hasCustomPrompt="1"/>
          </p:nvPr>
        </p:nvSpPr>
        <p:spPr>
          <a:xfrm>
            <a:off x="10972800" y="5991411"/>
            <a:ext cx="947581" cy="644525"/>
          </a:xfrm>
          <a:prstGeom prst="rect">
            <a:avLst/>
          </a:prstGeom>
        </p:spPr>
        <p:txBody>
          <a:bodyPr anchor="b">
            <a:noAutofit/>
          </a:bodyPr>
          <a:lstStyle>
            <a:lvl1pPr marL="0" indent="0">
              <a:buNone/>
              <a:defRPr sz="1400" b="0" i="0">
                <a:solidFill>
                  <a:schemeClr val="tx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Pg. X</a:t>
            </a:r>
          </a:p>
        </p:txBody>
      </p:sp>
    </p:spTree>
    <p:extLst>
      <p:ext uri="{BB962C8B-B14F-4D97-AF65-F5344CB8AC3E}">
        <p14:creationId xmlns:p14="http://schemas.microsoft.com/office/powerpoint/2010/main" val="196939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yan Line Title Subtitle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4363" y="136525"/>
            <a:ext cx="10944225" cy="792163"/>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9" name="Text Placeholder 2"/>
          <p:cNvSpPr>
            <a:spLocks noGrp="1"/>
          </p:cNvSpPr>
          <p:nvPr>
            <p:ph type="body" idx="13" hasCustomPrompt="1"/>
          </p:nvPr>
        </p:nvSpPr>
        <p:spPr>
          <a:xfrm>
            <a:off x="614364" y="1247684"/>
            <a:ext cx="10944224" cy="476250"/>
          </a:xfrm>
        </p:spPr>
        <p:txBody>
          <a:bodyPr anchor="b">
            <a:normAutofit/>
          </a:bodyPr>
          <a:lstStyle>
            <a:lvl1pPr marL="0" indent="0">
              <a:buNone/>
              <a:defRPr sz="2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Content Placeholder 2"/>
          <p:cNvSpPr>
            <a:spLocks noGrp="1"/>
          </p:cNvSpPr>
          <p:nvPr>
            <p:ph idx="1"/>
          </p:nvPr>
        </p:nvSpPr>
        <p:spPr>
          <a:xfrm>
            <a:off x="612741" y="1940299"/>
            <a:ext cx="10945878" cy="4772735"/>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yan Line Title Subtitle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364" y="1202439"/>
            <a:ext cx="5383212"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5" name="Text Placeholder 4"/>
          <p:cNvSpPr>
            <a:spLocks noGrp="1"/>
          </p:cNvSpPr>
          <p:nvPr>
            <p:ph type="body" sz="quarter" idx="3" hasCustomPrompt="1"/>
          </p:nvPr>
        </p:nvSpPr>
        <p:spPr>
          <a:xfrm>
            <a:off x="6170610" y="1202439"/>
            <a:ext cx="5387977"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12" name="Title 1"/>
          <p:cNvSpPr>
            <a:spLocks noGrp="1"/>
          </p:cNvSpPr>
          <p:nvPr>
            <p:ph type="title" hasCustomPrompt="1"/>
          </p:nvPr>
        </p:nvSpPr>
        <p:spPr>
          <a:xfrm>
            <a:off x="614364" y="136525"/>
            <a:ext cx="10944224" cy="792163"/>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9" name="Content Placeholder 2"/>
          <p:cNvSpPr>
            <a:spLocks noGrp="1"/>
          </p:cNvSpPr>
          <p:nvPr>
            <p:ph idx="10"/>
          </p:nvPr>
        </p:nvSpPr>
        <p:spPr>
          <a:xfrm>
            <a:off x="6170609" y="1934392"/>
            <a:ext cx="5388009" cy="4020367"/>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1"/>
          </p:nvPr>
        </p:nvSpPr>
        <p:spPr>
          <a:xfrm>
            <a:off x="614364" y="1934392"/>
            <a:ext cx="5388009" cy="4020367"/>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yan Line Title Bulle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5" name="Content Placeholder 2"/>
          <p:cNvSpPr>
            <a:spLocks noGrp="1"/>
          </p:cNvSpPr>
          <p:nvPr>
            <p:ph idx="1"/>
          </p:nvPr>
        </p:nvSpPr>
        <p:spPr>
          <a:xfrm>
            <a:off x="612741" y="1148578"/>
            <a:ext cx="10945878" cy="5508702"/>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743" y="138113"/>
            <a:ext cx="10958514" cy="792163"/>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571501" y="1326995"/>
            <a:ext cx="11001376" cy="4402293"/>
          </a:xfrm>
          <a:prstGeom prst="rect">
            <a:avLst/>
          </a:prstGeom>
        </p:spPr>
        <p:txBody>
          <a:bodyPr vert="horz" lIns="91440" tIns="45720" rIns="91440" bIns="45720" rtlCol="0">
            <a:normAutofit/>
          </a:bodyPr>
          <a:lstStyle/>
          <a:p>
            <a:pPr lvl="0"/>
            <a:endParaRPr lang="en-US" dirty="0"/>
          </a:p>
        </p:txBody>
      </p:sp>
    </p:spTree>
    <p:custDataLst>
      <p:tags r:id="rId15"/>
    </p:custDataLst>
    <p:extLst>
      <p:ext uri="{BB962C8B-B14F-4D97-AF65-F5344CB8AC3E}">
        <p14:creationId xmlns:p14="http://schemas.microsoft.com/office/powerpoint/2010/main" val="73564973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76" r:id="rId5"/>
    <p:sldLayoutId id="2147483683" r:id="rId6"/>
    <p:sldLayoutId id="2147483663" r:id="rId7"/>
    <p:sldLayoutId id="2147483664" r:id="rId8"/>
    <p:sldLayoutId id="2147483665" r:id="rId9"/>
    <p:sldLayoutId id="2147483696" r:id="rId10"/>
    <p:sldLayoutId id="2147483697" r:id="rId11"/>
    <p:sldLayoutId id="2147483698" r:id="rId12"/>
    <p:sldLayoutId id="2147483689" r:id="rId13"/>
  </p:sldLayoutIdLst>
  <p:hf hdr="0" ftr="0"/>
  <p:txStyles>
    <p:titleStyle>
      <a:lvl1pPr algn="l"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32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imes" charset="0"/>
          <a:ea typeface="Times" charset="0"/>
          <a:cs typeface="Time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imes" charset="0"/>
          <a:ea typeface="Times" charset="0"/>
          <a:cs typeface="Time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743" y="138113"/>
            <a:ext cx="10958514" cy="792163"/>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571501" y="1304693"/>
            <a:ext cx="11001376" cy="4424595"/>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212602252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81" r:id="rId5"/>
    <p:sldLayoutId id="2147483678" r:id="rId6"/>
    <p:sldLayoutId id="2147483684" r:id="rId7"/>
    <p:sldLayoutId id="2147483671" r:id="rId8"/>
    <p:sldLayoutId id="2147483672" r:id="rId9"/>
    <p:sldLayoutId id="2147483673" r:id="rId10"/>
    <p:sldLayoutId id="2147483694" r:id="rId11"/>
    <p:sldLayoutId id="2147483693" r:id="rId12"/>
    <p:sldLayoutId id="2147483695" r:id="rId13"/>
    <p:sldLayoutId id="2147483691" r:id="rId14"/>
    <p:sldLayoutId id="2147483702" r:id="rId15"/>
    <p:sldLayoutId id="2147483705" r:id="rId16"/>
    <p:sldLayoutId id="2147483650" r:id="rId17"/>
    <p:sldLayoutId id="2147483653" r:id="rId18"/>
    <p:sldLayoutId id="2147483654" r:id="rId19"/>
    <p:sldLayoutId id="2147483674" r:id="rId20"/>
    <p:sldLayoutId id="2147483655" r:id="rId21"/>
    <p:sldLayoutId id="2147483656" r:id="rId22"/>
    <p:sldLayoutId id="2147483657" r:id="rId23"/>
    <p:sldLayoutId id="2147483701" r:id="rId24"/>
    <p:sldLayoutId id="2147483688" r:id="rId25"/>
    <p:sldLayoutId id="2147483707" r:id="rId26"/>
    <p:sldLayoutId id="2147483709" r:id="rId27"/>
    <p:sldLayoutId id="2147483710" r:id="rId28"/>
  </p:sldLayoutIdLst>
  <p:hf hdr="0" ftr="0"/>
  <p:txStyles>
    <p:titleStyle>
      <a:lvl1pPr algn="l"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32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imes" charset="0"/>
          <a:ea typeface="Times" charset="0"/>
          <a:cs typeface="Time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imes" charset="0"/>
          <a:ea typeface="Times" charset="0"/>
          <a:cs typeface="Time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ustinjslaterjr@gmail.com" TargetMode="External"/><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9.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XG19VaDzWUs&amp;t=48s" TargetMode="External"/><Relationship Id="rId2" Type="http://schemas.openxmlformats.org/officeDocument/2006/relationships/image" Target="../media/image24.png"/><Relationship Id="rId1" Type="http://schemas.openxmlformats.org/officeDocument/2006/relationships/slideLayout" Target="../slideLayouts/slideLayout37.xml"/><Relationship Id="rId4" Type="http://schemas.openxmlformats.org/officeDocument/2006/relationships/hyperlink" Target="https://www.youtube.com/watch?v=vETdVpo8bG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ags" Target="../tags/tag30.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notesSlide" Target="../notesSlides/notesSlide7.xml"/><Relationship Id="rId7" Type="http://schemas.openxmlformats.org/officeDocument/2006/relationships/image" Target="../media/image40.gif"/><Relationship Id="rId2" Type="http://schemas.openxmlformats.org/officeDocument/2006/relationships/slideLayout" Target="../slideLayouts/slideLayout39.xml"/><Relationship Id="rId1" Type="http://schemas.openxmlformats.org/officeDocument/2006/relationships/tags" Target="../tags/tag31.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wBJADlN2Bic" TargetMode="Externa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hyperlink" Target="https://www.youtube.com/watch?v=XG19VaDzWUs&amp;t=48s" TargetMode="Externa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9.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9.xml"/><Relationship Id="rId1" Type="http://schemas.openxmlformats.org/officeDocument/2006/relationships/tags" Target="../tags/tag34.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9.xml"/><Relationship Id="rId1" Type="http://schemas.openxmlformats.org/officeDocument/2006/relationships/tags" Target="../tags/tag35.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xml"/><Relationship Id="rId1" Type="http://schemas.openxmlformats.org/officeDocument/2006/relationships/tags" Target="../tags/tag36.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37.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40.xml"/><Relationship Id="rId7" Type="http://schemas.openxmlformats.org/officeDocument/2006/relationships/image" Target="../media/image48.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13.xml"/><Relationship Id="rId5" Type="http://schemas.openxmlformats.org/officeDocument/2006/relationships/slideLayout" Target="../slideLayouts/slideLayout39.xml"/><Relationship Id="rId4" Type="http://schemas.openxmlformats.org/officeDocument/2006/relationships/tags" Target="../tags/tag41.xml"/><Relationship Id="rId9"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xml"/><Relationship Id="rId1" Type="http://schemas.openxmlformats.org/officeDocument/2006/relationships/tags" Target="../tags/tag4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ags" Target="../tags/tag4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tags" Target="../tags/tag4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45.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9.xml"/><Relationship Id="rId1" Type="http://schemas.openxmlformats.org/officeDocument/2006/relationships/tags" Target="../tags/tag46.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ags" Target="../tags/tag4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8.xml"/><Relationship Id="rId1" Type="http://schemas.openxmlformats.org/officeDocument/2006/relationships/tags" Target="../tags/tag4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9.xml"/><Relationship Id="rId1" Type="http://schemas.openxmlformats.org/officeDocument/2006/relationships/tags" Target="../tags/tag2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9E3165-69A6-3617-D365-2B53945EED56}"/>
              </a:ext>
            </a:extLst>
          </p:cNvPr>
          <p:cNvSpPr>
            <a:spLocks noGrp="1"/>
          </p:cNvSpPr>
          <p:nvPr>
            <p:ph type="ctrTitle"/>
          </p:nvPr>
        </p:nvSpPr>
        <p:spPr/>
        <p:txBody>
          <a:bodyPr/>
          <a:lstStyle/>
          <a:p>
            <a:r>
              <a:rPr lang="en-US" dirty="0"/>
              <a:t>Electric Coop 101</a:t>
            </a:r>
          </a:p>
        </p:txBody>
      </p:sp>
      <p:sp>
        <p:nvSpPr>
          <p:cNvPr id="7" name="Subtitle 6">
            <a:extLst>
              <a:ext uri="{FF2B5EF4-FFF2-40B4-BE49-F238E27FC236}">
                <a16:creationId xmlns:a16="http://schemas.microsoft.com/office/drawing/2014/main" id="{7BA893F8-C392-D7FC-D389-E010C0D1A98D}"/>
              </a:ext>
            </a:extLst>
          </p:cNvPr>
          <p:cNvSpPr>
            <a:spLocks noGrp="1"/>
          </p:cNvSpPr>
          <p:nvPr>
            <p:ph type="subTitle" idx="1"/>
          </p:nvPr>
        </p:nvSpPr>
        <p:spPr/>
        <p:txBody>
          <a:bodyPr>
            <a:normAutofit fontScale="92500" lnSpcReduction="10000"/>
          </a:bodyPr>
          <a:lstStyle/>
          <a:p>
            <a:r>
              <a:rPr lang="en-US" dirty="0"/>
              <a:t>Austin J. Slater, Jr.</a:t>
            </a:r>
          </a:p>
          <a:p>
            <a:r>
              <a:rPr lang="en-US" dirty="0">
                <a:hlinkClick r:id="rId3">
                  <a:extLst>
                    <a:ext uri="{A12FA001-AC4F-418D-AE19-62706E023703}">
                      <ahyp:hlinkClr xmlns:ahyp="http://schemas.microsoft.com/office/drawing/2018/hyperlinkcolor" val="tx"/>
                    </a:ext>
                  </a:extLst>
                </a:hlinkClick>
              </a:rPr>
              <a:t>austinjslaterjr@gmail.com</a:t>
            </a:r>
            <a:endParaRPr lang="en-US" dirty="0"/>
          </a:p>
          <a:p>
            <a:r>
              <a:rPr lang="en-US" dirty="0"/>
              <a:t>(301) 399-2510</a:t>
            </a:r>
          </a:p>
        </p:txBody>
      </p:sp>
      <p:sp>
        <p:nvSpPr>
          <p:cNvPr id="9" name="Text Placeholder 8">
            <a:extLst>
              <a:ext uri="{FF2B5EF4-FFF2-40B4-BE49-F238E27FC236}">
                <a16:creationId xmlns:a16="http://schemas.microsoft.com/office/drawing/2014/main" id="{328A429B-0268-B6C4-C496-0F7E1A82B44D}"/>
              </a:ext>
            </a:extLst>
          </p:cNvPr>
          <p:cNvSpPr>
            <a:spLocks noGrp="1"/>
          </p:cNvSpPr>
          <p:nvPr>
            <p:ph type="body" sz="quarter" idx="13"/>
          </p:nvPr>
        </p:nvSpPr>
        <p:spPr>
          <a:xfrm>
            <a:off x="2552700" y="5922645"/>
            <a:ext cx="9144000" cy="320675"/>
          </a:xfrm>
        </p:spPr>
        <p:txBody>
          <a:bodyPr/>
          <a:lstStyle/>
          <a:p>
            <a:pPr algn="ctr"/>
            <a:endParaRPr lang="en-US" dirty="0"/>
          </a:p>
        </p:txBody>
      </p:sp>
    </p:spTree>
    <p:extLst>
      <p:ext uri="{BB962C8B-B14F-4D97-AF65-F5344CB8AC3E}">
        <p14:creationId xmlns:p14="http://schemas.microsoft.com/office/powerpoint/2010/main" val="17389246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29092" y="2014537"/>
            <a:ext cx="11567609" cy="2100263"/>
          </a:xfrm>
        </p:spPr>
        <p:txBody>
          <a:bodyPr/>
          <a:lstStyle/>
          <a:p>
            <a:r>
              <a:rPr lang="en-US" dirty="0"/>
              <a:t>Electric Cooperative Principles</a:t>
            </a:r>
          </a:p>
        </p:txBody>
      </p:sp>
      <p:sp>
        <p:nvSpPr>
          <p:cNvPr id="12" name="Text Placeholder 11">
            <a:extLst>
              <a:ext uri="{FF2B5EF4-FFF2-40B4-BE49-F238E27FC236}">
                <a16:creationId xmlns:a16="http://schemas.microsoft.com/office/drawing/2014/main" id="{04E59C2F-A625-D072-1B2F-4DDCF257773D}"/>
              </a:ext>
            </a:extLst>
          </p:cNvPr>
          <p:cNvSpPr>
            <a:spLocks noGrp="1"/>
          </p:cNvSpPr>
          <p:nvPr>
            <p:ph type="body" sz="quarter" idx="11"/>
          </p:nvPr>
        </p:nvSpPr>
        <p:spPr/>
        <p:txBody>
          <a:bodyPr/>
          <a:lstStyle/>
          <a:p>
            <a:endParaRPr lang="en-US"/>
          </a:p>
        </p:txBody>
      </p:sp>
      <p:sp>
        <p:nvSpPr>
          <p:cNvPr id="13" name="Text Placeholder 12">
            <a:extLst>
              <a:ext uri="{FF2B5EF4-FFF2-40B4-BE49-F238E27FC236}">
                <a16:creationId xmlns:a16="http://schemas.microsoft.com/office/drawing/2014/main" id="{43E92BE9-9F4E-4248-D5C8-677E103618BB}"/>
              </a:ext>
            </a:extLst>
          </p:cNvPr>
          <p:cNvSpPr>
            <a:spLocks noGrp="1"/>
          </p:cNvSpPr>
          <p:nvPr>
            <p:ph type="body" sz="quarter" idx="13"/>
          </p:nvPr>
        </p:nvSpPr>
        <p:spPr/>
        <p:txBody>
          <a:bodyPr/>
          <a:lstStyle/>
          <a:p>
            <a:endParaRPr lang="en-US"/>
          </a:p>
        </p:txBody>
      </p:sp>
      <p:sp>
        <p:nvSpPr>
          <p:cNvPr id="6" name="TextBox 5"/>
          <p:cNvSpPr txBox="1">
            <a:spLocks noChangeArrowheads="1"/>
          </p:cNvSpPr>
          <p:nvPr/>
        </p:nvSpPr>
        <p:spPr bwMode="auto">
          <a:xfrm>
            <a:off x="2440158" y="5672601"/>
            <a:ext cx="7924800" cy="609600"/>
          </a:xfrm>
          <a:prstGeom prst="rect">
            <a:avLst/>
          </a:prstGeom>
          <a:noFill/>
          <a:ln>
            <a:miter lim="800000"/>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a:lstStyle>
          <a:p>
            <a:pPr algn="ctr">
              <a:spcBef>
                <a:spcPct val="20000"/>
              </a:spcBef>
              <a:defRPr/>
            </a:pPr>
            <a:endParaRPr lang="en-US" dirty="0">
              <a:latin typeface="+mn-lt"/>
              <a:ea typeface="+mn-ea"/>
            </a:endParaRPr>
          </a:p>
        </p:txBody>
      </p:sp>
    </p:spTree>
    <p:custDataLst>
      <p:tags r:id="rId1"/>
    </p:custDataLst>
    <p:extLst>
      <p:ext uri="{BB962C8B-B14F-4D97-AF65-F5344CB8AC3E}">
        <p14:creationId xmlns:p14="http://schemas.microsoft.com/office/powerpoint/2010/main" val="30026176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9B15DF-9A4A-2E31-DD4C-2556EF3A5B9A}"/>
              </a:ext>
            </a:extLst>
          </p:cNvPr>
          <p:cNvSpPr>
            <a:spLocks noGrp="1"/>
          </p:cNvSpPr>
          <p:nvPr>
            <p:ph type="title"/>
          </p:nvPr>
        </p:nvSpPr>
        <p:spPr>
          <a:xfrm>
            <a:off x="616743" y="208453"/>
            <a:ext cx="10958514" cy="792163"/>
          </a:xfrm>
        </p:spPr>
        <p:txBody>
          <a:bodyPr anchor="ctr">
            <a:normAutofit/>
          </a:bodyPr>
          <a:lstStyle/>
          <a:p>
            <a:r>
              <a:rPr lang="en-US" dirty="0"/>
              <a:t>The Electric Co-op Story Video</a:t>
            </a:r>
          </a:p>
        </p:txBody>
      </p:sp>
      <p:pic>
        <p:nvPicPr>
          <p:cNvPr id="3" name="Picture 2">
            <a:extLst>
              <a:ext uri="{FF2B5EF4-FFF2-40B4-BE49-F238E27FC236}">
                <a16:creationId xmlns:a16="http://schemas.microsoft.com/office/drawing/2014/main" id="{1AAB56F5-4D4F-B5D2-D3C2-4F923A784F2F}"/>
              </a:ext>
            </a:extLst>
          </p:cNvPr>
          <p:cNvPicPr>
            <a:picLocks noChangeAspect="1"/>
          </p:cNvPicPr>
          <p:nvPr/>
        </p:nvPicPr>
        <p:blipFill>
          <a:blip r:embed="rId2"/>
          <a:stretch>
            <a:fillRect/>
          </a:stretch>
        </p:blipFill>
        <p:spPr>
          <a:xfrm>
            <a:off x="6196783" y="1729446"/>
            <a:ext cx="5378474" cy="4074194"/>
          </a:xfrm>
          <a:prstGeom prst="rect">
            <a:avLst/>
          </a:prstGeom>
          <a:noFill/>
        </p:spPr>
      </p:pic>
      <p:sp>
        <p:nvSpPr>
          <p:cNvPr id="7" name="Content Placeholder 6">
            <a:extLst>
              <a:ext uri="{FF2B5EF4-FFF2-40B4-BE49-F238E27FC236}">
                <a16:creationId xmlns:a16="http://schemas.microsoft.com/office/drawing/2014/main" id="{4CD66BDE-B350-EDE7-13AF-B31D9720152C}"/>
              </a:ext>
            </a:extLst>
          </p:cNvPr>
          <p:cNvSpPr>
            <a:spLocks noGrp="1"/>
          </p:cNvSpPr>
          <p:nvPr>
            <p:ph idx="10"/>
          </p:nvPr>
        </p:nvSpPr>
        <p:spPr>
          <a:xfrm>
            <a:off x="614364" y="1266092"/>
            <a:ext cx="5378474" cy="5000903"/>
          </a:xfrm>
        </p:spPr>
        <p:txBody>
          <a:bodyPr>
            <a:normAutofit/>
          </a:bodyPr>
          <a:lstStyle/>
          <a:p>
            <a:pPr marL="0" indent="0">
              <a:buNone/>
            </a:pPr>
            <a:endParaRPr lang="en-US" dirty="0">
              <a:hlinkClick r:id="rId3"/>
            </a:endParaRPr>
          </a:p>
          <a:p>
            <a:endParaRPr lang="en-US" dirty="0"/>
          </a:p>
          <a:p>
            <a:r>
              <a:rPr lang="en-US" dirty="0">
                <a:hlinkClick r:id="rId4"/>
              </a:rPr>
              <a:t>The Electric Cooperative Story - YouTube</a:t>
            </a:r>
            <a:endParaRPr lang="en-US" dirty="0"/>
          </a:p>
        </p:txBody>
      </p:sp>
    </p:spTree>
    <p:extLst>
      <p:ext uri="{BB962C8B-B14F-4D97-AF65-F5344CB8AC3E}">
        <p14:creationId xmlns:p14="http://schemas.microsoft.com/office/powerpoint/2010/main" val="18582972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524000" y="1600200"/>
            <a:ext cx="91440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6742" y="208453"/>
            <a:ext cx="11428719" cy="1001370"/>
          </a:xfrm>
        </p:spPr>
        <p:txBody>
          <a:bodyPr>
            <a:normAutofit fontScale="90000"/>
          </a:bodyPr>
          <a:lstStyle/>
          <a:p>
            <a:r>
              <a:rPr lang="en-US" dirty="0"/>
              <a:t>What Is the Electric Cooperative Business Model?</a:t>
            </a:r>
          </a:p>
        </p:txBody>
      </p:sp>
      <p:sp>
        <p:nvSpPr>
          <p:cNvPr id="19" name="Content Placeholder 18">
            <a:extLst>
              <a:ext uri="{FF2B5EF4-FFF2-40B4-BE49-F238E27FC236}">
                <a16:creationId xmlns:a16="http://schemas.microsoft.com/office/drawing/2014/main" id="{EE4A13CF-615C-1E35-C239-C0A5FE143C32}"/>
              </a:ext>
            </a:extLst>
          </p:cNvPr>
          <p:cNvSpPr>
            <a:spLocks noGrp="1"/>
          </p:cNvSpPr>
          <p:nvPr>
            <p:ph idx="10"/>
          </p:nvPr>
        </p:nvSpPr>
        <p:spPr/>
        <p:txBody>
          <a:bodyPr/>
          <a:lstStyle/>
          <a:p>
            <a:endParaRPr lang="en-US"/>
          </a:p>
        </p:txBody>
      </p:sp>
      <p:sp>
        <p:nvSpPr>
          <p:cNvPr id="6" name="Oval 5"/>
          <p:cNvSpPr/>
          <p:nvPr/>
        </p:nvSpPr>
        <p:spPr>
          <a:xfrm>
            <a:off x="2625014" y="2127509"/>
            <a:ext cx="6248400" cy="29718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73805" y="2901691"/>
            <a:ext cx="2735429" cy="400110"/>
          </a:xfrm>
          <a:prstGeom prst="rect">
            <a:avLst/>
          </a:prstGeom>
          <a:noFill/>
        </p:spPr>
        <p:txBody>
          <a:bodyPr wrap="none" rtlCol="0">
            <a:spAutoFit/>
          </a:bodyPr>
          <a:lstStyle/>
          <a:p>
            <a:r>
              <a:rPr lang="en-US" sz="2000" b="1" dirty="0">
                <a:solidFill>
                  <a:schemeClr val="bg2">
                    <a:lumMod val="10000"/>
                  </a:schemeClr>
                </a:solidFill>
                <a:latin typeface="Franklin Gothic Book" pitchFamily="34" charset="0"/>
              </a:rPr>
              <a:t>One Member /One Vote</a:t>
            </a:r>
          </a:p>
        </p:txBody>
      </p:sp>
      <p:sp>
        <p:nvSpPr>
          <p:cNvPr id="10" name="Rectangle 9"/>
          <p:cNvSpPr/>
          <p:nvPr/>
        </p:nvSpPr>
        <p:spPr>
          <a:xfrm>
            <a:off x="4800600" y="1981200"/>
            <a:ext cx="2667000" cy="609600"/>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105400" y="2055169"/>
            <a:ext cx="2060564" cy="461665"/>
          </a:xfrm>
          <a:prstGeom prst="rect">
            <a:avLst/>
          </a:prstGeom>
          <a:noFill/>
        </p:spPr>
        <p:txBody>
          <a:bodyPr wrap="none" rtlCol="0">
            <a:spAutoFit/>
          </a:bodyPr>
          <a:lstStyle/>
          <a:p>
            <a:r>
              <a:rPr lang="en-US" sz="2400" dirty="0">
                <a:solidFill>
                  <a:schemeClr val="bg1"/>
                </a:solidFill>
                <a:latin typeface="Franklin Gothic Book" pitchFamily="34" charset="0"/>
              </a:rPr>
              <a:t>Members First</a:t>
            </a:r>
          </a:p>
        </p:txBody>
      </p:sp>
      <p:sp>
        <p:nvSpPr>
          <p:cNvPr id="11" name="Rectangle 10"/>
          <p:cNvSpPr/>
          <p:nvPr/>
        </p:nvSpPr>
        <p:spPr>
          <a:xfrm>
            <a:off x="7696200" y="3505200"/>
            <a:ext cx="2667000" cy="609600"/>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353072" y="3579169"/>
            <a:ext cx="1353256" cy="461665"/>
          </a:xfrm>
          <a:prstGeom prst="rect">
            <a:avLst/>
          </a:prstGeom>
          <a:noFill/>
        </p:spPr>
        <p:txBody>
          <a:bodyPr wrap="none" rtlCol="0">
            <a:spAutoFit/>
          </a:bodyPr>
          <a:lstStyle/>
          <a:p>
            <a:r>
              <a:rPr lang="en-US" sz="2400" dirty="0">
                <a:solidFill>
                  <a:schemeClr val="bg1"/>
                </a:solidFill>
                <a:latin typeface="Franklin Gothic Book" pitchFamily="34" charset="0"/>
              </a:rPr>
              <a:t>Self-Help</a:t>
            </a:r>
          </a:p>
        </p:txBody>
      </p:sp>
      <p:sp>
        <p:nvSpPr>
          <p:cNvPr id="13" name="Rectangle 12"/>
          <p:cNvSpPr/>
          <p:nvPr/>
        </p:nvSpPr>
        <p:spPr>
          <a:xfrm>
            <a:off x="2057400" y="3581400"/>
            <a:ext cx="2667000" cy="609600"/>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052644" y="3655369"/>
            <a:ext cx="2671757" cy="461665"/>
          </a:xfrm>
          <a:prstGeom prst="rect">
            <a:avLst/>
          </a:prstGeom>
          <a:noFill/>
        </p:spPr>
        <p:txBody>
          <a:bodyPr wrap="none" rtlCol="0">
            <a:spAutoFit/>
          </a:bodyPr>
          <a:lstStyle/>
          <a:p>
            <a:r>
              <a:rPr lang="en-US" sz="2400" dirty="0">
                <a:solidFill>
                  <a:schemeClr val="bg1"/>
                </a:solidFill>
                <a:latin typeface="Franklin Gothic Book" pitchFamily="34" charset="0"/>
              </a:rPr>
              <a:t>Democratic Control</a:t>
            </a:r>
          </a:p>
        </p:txBody>
      </p:sp>
      <p:sp>
        <p:nvSpPr>
          <p:cNvPr id="15" name="TextBox 14"/>
          <p:cNvSpPr txBox="1"/>
          <p:nvPr/>
        </p:nvSpPr>
        <p:spPr>
          <a:xfrm>
            <a:off x="4781390" y="4053830"/>
            <a:ext cx="2610010" cy="400110"/>
          </a:xfrm>
          <a:prstGeom prst="rect">
            <a:avLst/>
          </a:prstGeom>
          <a:noFill/>
        </p:spPr>
        <p:txBody>
          <a:bodyPr wrap="none" rtlCol="0">
            <a:spAutoFit/>
          </a:bodyPr>
          <a:lstStyle/>
          <a:p>
            <a:r>
              <a:rPr lang="en-US" sz="2000" b="1" dirty="0">
                <a:solidFill>
                  <a:schemeClr val="bg2">
                    <a:lumMod val="10000"/>
                  </a:schemeClr>
                </a:solidFill>
                <a:latin typeface="Franklin Gothic Book" pitchFamily="34" charset="0"/>
              </a:rPr>
              <a:t>Contribution of Capital</a:t>
            </a:r>
          </a:p>
        </p:txBody>
      </p:sp>
      <p:sp>
        <p:nvSpPr>
          <p:cNvPr id="16" name="TextBox 15"/>
          <p:cNvSpPr txBox="1"/>
          <p:nvPr/>
        </p:nvSpPr>
        <p:spPr>
          <a:xfrm>
            <a:off x="6634913" y="2911545"/>
            <a:ext cx="1327479" cy="400110"/>
          </a:xfrm>
          <a:prstGeom prst="rect">
            <a:avLst/>
          </a:prstGeom>
          <a:noFill/>
        </p:spPr>
        <p:txBody>
          <a:bodyPr wrap="none" rtlCol="0">
            <a:spAutoFit/>
          </a:bodyPr>
          <a:lstStyle/>
          <a:p>
            <a:r>
              <a:rPr lang="en-US" sz="2000" b="1" dirty="0">
                <a:solidFill>
                  <a:schemeClr val="bg2">
                    <a:lumMod val="10000"/>
                  </a:schemeClr>
                </a:solidFill>
                <a:latin typeface="Franklin Gothic Book" pitchFamily="34" charset="0"/>
              </a:rPr>
              <a:t>Ownership</a:t>
            </a:r>
          </a:p>
        </p:txBody>
      </p:sp>
      <p:sp>
        <p:nvSpPr>
          <p:cNvPr id="18" name="Rectangle 17"/>
          <p:cNvSpPr/>
          <p:nvPr/>
        </p:nvSpPr>
        <p:spPr>
          <a:xfrm>
            <a:off x="2514600" y="5410200"/>
            <a:ext cx="7239000" cy="533400"/>
          </a:xfrm>
          <a:prstGeom prst="rect">
            <a:avLst/>
          </a:prstGeom>
          <a:solidFill>
            <a:schemeClr val="tx1">
              <a:lumMod val="75000"/>
              <a:lumOff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840758" y="5492234"/>
            <a:ext cx="4586687" cy="400110"/>
          </a:xfrm>
          <a:prstGeom prst="rect">
            <a:avLst/>
          </a:prstGeom>
          <a:noFill/>
        </p:spPr>
        <p:txBody>
          <a:bodyPr wrap="square" rtlCol="0">
            <a:spAutoFit/>
          </a:bodyPr>
          <a:lstStyle/>
          <a:p>
            <a:pPr algn="ctr"/>
            <a:r>
              <a:rPr lang="en-US" sz="2000" dirty="0">
                <a:solidFill>
                  <a:schemeClr val="bg1"/>
                </a:solidFill>
                <a:latin typeface="Franklin Gothic Book" pitchFamily="34" charset="0"/>
              </a:rPr>
              <a:t>Seven Cooperative Principles</a:t>
            </a:r>
          </a:p>
        </p:txBody>
      </p:sp>
      <p:sp>
        <p:nvSpPr>
          <p:cNvPr id="17" name="Rectangle 16"/>
          <p:cNvSpPr/>
          <p:nvPr/>
        </p:nvSpPr>
        <p:spPr>
          <a:xfrm>
            <a:off x="4724400" y="4648200"/>
            <a:ext cx="2667000" cy="609600"/>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118606" y="4722169"/>
            <a:ext cx="1878591" cy="461665"/>
          </a:xfrm>
          <a:prstGeom prst="rect">
            <a:avLst/>
          </a:prstGeom>
          <a:noFill/>
        </p:spPr>
        <p:txBody>
          <a:bodyPr wrap="none" rtlCol="0">
            <a:spAutoFit/>
          </a:bodyPr>
          <a:lstStyle/>
          <a:p>
            <a:r>
              <a:rPr lang="en-US" sz="2400" dirty="0">
                <a:solidFill>
                  <a:schemeClr val="bg1"/>
                </a:solidFill>
                <a:latin typeface="Franklin Gothic Book" pitchFamily="34" charset="0"/>
              </a:rPr>
              <a:t>Self-Reliance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050">
            <a:extLst>
              <a:ext uri="{FF2B5EF4-FFF2-40B4-BE49-F238E27FC236}">
                <a16:creationId xmlns:a16="http://schemas.microsoft.com/office/drawing/2014/main" id="{DA8EF9E7-A08F-41BC-A3D2-DF7B6CB47D52}"/>
              </a:ext>
            </a:extLst>
          </p:cNvPr>
          <p:cNvSpPr>
            <a:spLocks noGrp="1" noChangeArrowheads="1"/>
          </p:cNvSpPr>
          <p:nvPr>
            <p:ph type="title"/>
          </p:nvPr>
        </p:nvSpPr>
        <p:spPr/>
        <p:txBody>
          <a:bodyPr>
            <a:normAutofit/>
          </a:bodyPr>
          <a:lstStyle/>
          <a:p>
            <a:r>
              <a:rPr lang="en-US" altLang="en-US"/>
              <a:t>Seven Cooperative Principles</a:t>
            </a:r>
          </a:p>
        </p:txBody>
      </p:sp>
      <p:sp>
        <p:nvSpPr>
          <p:cNvPr id="457732" name="Rectangle 2052">
            <a:extLst>
              <a:ext uri="{FF2B5EF4-FFF2-40B4-BE49-F238E27FC236}">
                <a16:creationId xmlns:a16="http://schemas.microsoft.com/office/drawing/2014/main" id="{6CF57291-22B2-411E-892C-0B69ACCF8BDD}"/>
              </a:ext>
            </a:extLst>
          </p:cNvPr>
          <p:cNvSpPr>
            <a:spLocks noGrp="1" noChangeArrowheads="1"/>
          </p:cNvSpPr>
          <p:nvPr>
            <p:ph idx="10"/>
          </p:nvPr>
        </p:nvSpPr>
        <p:spPr/>
        <p:txBody>
          <a:bodyPr/>
          <a:lstStyle/>
          <a:p>
            <a:pPr marL="514350" indent="-514350">
              <a:buFont typeface="+mj-lt"/>
              <a:buAutoNum type="arabicPeriod"/>
            </a:pPr>
            <a:r>
              <a:rPr lang="en-US" altLang="en-US" dirty="0"/>
              <a:t>Voluntary and open membership</a:t>
            </a:r>
            <a:br>
              <a:rPr lang="en-US" altLang="en-US" dirty="0"/>
            </a:br>
            <a:endParaRPr lang="en-US" altLang="en-US" dirty="0"/>
          </a:p>
          <a:p>
            <a:pPr marL="514350" indent="-514350">
              <a:buFont typeface="+mj-lt"/>
              <a:buAutoNum type="arabicPeriod"/>
            </a:pPr>
            <a:r>
              <a:rPr lang="en-US" altLang="en-US" dirty="0"/>
              <a:t>Democratic member control</a:t>
            </a:r>
            <a:br>
              <a:rPr lang="en-US" altLang="en-US" dirty="0"/>
            </a:br>
            <a:endParaRPr lang="en-US" altLang="en-US" dirty="0"/>
          </a:p>
          <a:p>
            <a:pPr marL="514350" indent="-514350">
              <a:buFont typeface="+mj-lt"/>
              <a:buAutoNum type="arabicPeriod"/>
            </a:pPr>
            <a:r>
              <a:rPr lang="en-US" altLang="en-US" dirty="0"/>
              <a:t>Members’ economic participation</a:t>
            </a:r>
          </a:p>
        </p:txBody>
      </p:sp>
      <p:pic>
        <p:nvPicPr>
          <p:cNvPr id="457731" name="Picture 2051" descr="seven coop principles card">
            <a:extLst>
              <a:ext uri="{FF2B5EF4-FFF2-40B4-BE49-F238E27FC236}">
                <a16:creationId xmlns:a16="http://schemas.microsoft.com/office/drawing/2014/main" id="{9660346A-DC5D-438E-9589-6562D8DE1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447800"/>
            <a:ext cx="27511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8666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a:extLst>
              <a:ext uri="{FF2B5EF4-FFF2-40B4-BE49-F238E27FC236}">
                <a16:creationId xmlns:a16="http://schemas.microsoft.com/office/drawing/2014/main" id="{122168B9-8E4B-405A-B468-8813F66AFEE7}"/>
              </a:ext>
            </a:extLst>
          </p:cNvPr>
          <p:cNvSpPr>
            <a:spLocks noGrp="1" noChangeArrowheads="1"/>
          </p:cNvSpPr>
          <p:nvPr>
            <p:ph type="title"/>
          </p:nvPr>
        </p:nvSpPr>
        <p:spPr/>
        <p:txBody>
          <a:bodyPr>
            <a:normAutofit/>
          </a:bodyPr>
          <a:lstStyle/>
          <a:p>
            <a:r>
              <a:rPr lang="en-US" altLang="en-US" dirty="0"/>
              <a:t>Seven Cooperative Principles</a:t>
            </a:r>
          </a:p>
        </p:txBody>
      </p:sp>
      <p:sp>
        <p:nvSpPr>
          <p:cNvPr id="823300" name="Rectangle 4">
            <a:extLst>
              <a:ext uri="{FF2B5EF4-FFF2-40B4-BE49-F238E27FC236}">
                <a16:creationId xmlns:a16="http://schemas.microsoft.com/office/drawing/2014/main" id="{71DBD382-4301-4B29-8058-F527F5117265}"/>
              </a:ext>
            </a:extLst>
          </p:cNvPr>
          <p:cNvSpPr>
            <a:spLocks noGrp="1" noChangeArrowheads="1"/>
          </p:cNvSpPr>
          <p:nvPr>
            <p:ph idx="10"/>
          </p:nvPr>
        </p:nvSpPr>
        <p:spPr/>
        <p:txBody>
          <a:bodyPr/>
          <a:lstStyle/>
          <a:p>
            <a:pPr marL="514350" indent="-514350">
              <a:buFont typeface="+mj-lt"/>
              <a:buAutoNum type="arabicPeriod" startAt="4"/>
            </a:pPr>
            <a:r>
              <a:rPr lang="en-US" altLang="en-US" dirty="0"/>
              <a:t>Education, training, and information</a:t>
            </a:r>
            <a:br>
              <a:rPr lang="en-US" altLang="en-US" dirty="0"/>
            </a:br>
            <a:endParaRPr lang="en-US" altLang="en-US" dirty="0"/>
          </a:p>
          <a:p>
            <a:pPr marL="514350" indent="-514350">
              <a:buFont typeface="+mj-lt"/>
              <a:buAutoNum type="arabicPeriod" startAt="4"/>
            </a:pPr>
            <a:r>
              <a:rPr lang="en-US" altLang="en-US" dirty="0"/>
              <a:t>Autonomy and independence</a:t>
            </a:r>
            <a:br>
              <a:rPr lang="en-US" altLang="en-US" dirty="0"/>
            </a:br>
            <a:endParaRPr lang="en-US" altLang="en-US" dirty="0"/>
          </a:p>
          <a:p>
            <a:pPr marL="514350" indent="-514350">
              <a:buFont typeface="+mj-lt"/>
              <a:buAutoNum type="arabicPeriod" startAt="4"/>
            </a:pPr>
            <a:r>
              <a:rPr lang="en-US" altLang="en-US" dirty="0"/>
              <a:t>Cooperation among cooperatives</a:t>
            </a:r>
            <a:br>
              <a:rPr lang="en-US" altLang="en-US" dirty="0"/>
            </a:br>
            <a:endParaRPr lang="en-US" altLang="en-US" dirty="0"/>
          </a:p>
          <a:p>
            <a:pPr marL="514350" indent="-514350">
              <a:buFont typeface="+mj-lt"/>
              <a:buAutoNum type="arabicPeriod" startAt="4"/>
            </a:pPr>
            <a:r>
              <a:rPr lang="en-US" altLang="en-US" dirty="0"/>
              <a:t>Concern for community</a:t>
            </a:r>
          </a:p>
        </p:txBody>
      </p:sp>
      <p:pic>
        <p:nvPicPr>
          <p:cNvPr id="823299" name="Picture 3" descr="seven coop principles card">
            <a:extLst>
              <a:ext uri="{FF2B5EF4-FFF2-40B4-BE49-F238E27FC236}">
                <a16:creationId xmlns:a16="http://schemas.microsoft.com/office/drawing/2014/main" id="{72110B39-5E0C-43B4-A40D-EC129EBE2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695" y="2054629"/>
            <a:ext cx="27511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4333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639E-04DA-4E2A-977A-C00A67352590}"/>
              </a:ext>
            </a:extLst>
          </p:cNvPr>
          <p:cNvSpPr>
            <a:spLocks noGrp="1"/>
          </p:cNvSpPr>
          <p:nvPr>
            <p:ph type="title"/>
          </p:nvPr>
        </p:nvSpPr>
        <p:spPr/>
        <p:txBody>
          <a:bodyPr/>
          <a:lstStyle/>
          <a:p>
            <a:r>
              <a:rPr lang="en-US" dirty="0"/>
              <a:t>What are Capital Credits?</a:t>
            </a:r>
          </a:p>
        </p:txBody>
      </p:sp>
      <p:sp>
        <p:nvSpPr>
          <p:cNvPr id="7" name="Content Placeholder 6">
            <a:extLst>
              <a:ext uri="{FF2B5EF4-FFF2-40B4-BE49-F238E27FC236}">
                <a16:creationId xmlns:a16="http://schemas.microsoft.com/office/drawing/2014/main" id="{BF7D7480-F393-679A-94AC-41827BEC975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2348B93-DFC6-455F-AF5F-065C6F9F948D}"/>
              </a:ext>
            </a:extLst>
          </p:cNvPr>
          <p:cNvPicPr>
            <a:picLocks noChangeAspect="1"/>
          </p:cNvPicPr>
          <p:nvPr/>
        </p:nvPicPr>
        <p:blipFill>
          <a:blip r:embed="rId2"/>
          <a:stretch>
            <a:fillRect/>
          </a:stretch>
        </p:blipFill>
        <p:spPr>
          <a:xfrm>
            <a:off x="868486" y="1054974"/>
            <a:ext cx="10112627" cy="5803026"/>
          </a:xfrm>
          <a:prstGeom prst="rect">
            <a:avLst/>
          </a:prstGeom>
        </p:spPr>
      </p:pic>
    </p:spTree>
    <p:extLst>
      <p:ext uri="{BB962C8B-B14F-4D97-AF65-F5344CB8AC3E}">
        <p14:creationId xmlns:p14="http://schemas.microsoft.com/office/powerpoint/2010/main" val="25364328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9CC7-A06B-3E4C-541C-016E3DF7D0C1}"/>
              </a:ext>
            </a:extLst>
          </p:cNvPr>
          <p:cNvSpPr>
            <a:spLocks noGrp="1"/>
          </p:cNvSpPr>
          <p:nvPr>
            <p:ph type="title"/>
          </p:nvPr>
        </p:nvSpPr>
        <p:spPr/>
        <p:txBody>
          <a:bodyPr/>
          <a:lstStyle/>
          <a:p>
            <a:r>
              <a:rPr lang="en-US" dirty="0"/>
              <a:t>Cooperative Owned Service Organizations</a:t>
            </a:r>
          </a:p>
        </p:txBody>
      </p:sp>
      <p:pic>
        <p:nvPicPr>
          <p:cNvPr id="5" name="Content Placeholder 4">
            <a:extLst>
              <a:ext uri="{FF2B5EF4-FFF2-40B4-BE49-F238E27FC236}">
                <a16:creationId xmlns:a16="http://schemas.microsoft.com/office/drawing/2014/main" id="{42E9E48A-DAAE-1F29-8517-7E96B68F9F21}"/>
              </a:ext>
            </a:extLst>
          </p:cNvPr>
          <p:cNvPicPr>
            <a:picLocks noGrp="1" noChangeAspect="1"/>
          </p:cNvPicPr>
          <p:nvPr>
            <p:ph idx="10"/>
          </p:nvPr>
        </p:nvPicPr>
        <p:blipFill>
          <a:blip r:embed="rId2"/>
          <a:stretch>
            <a:fillRect/>
          </a:stretch>
        </p:blipFill>
        <p:spPr>
          <a:xfrm>
            <a:off x="245275" y="2310063"/>
            <a:ext cx="3893540" cy="899353"/>
          </a:xfrm>
        </p:spPr>
      </p:pic>
      <p:pic>
        <p:nvPicPr>
          <p:cNvPr id="2050" name="Picture 2" descr="CFC logo">
            <a:extLst>
              <a:ext uri="{FF2B5EF4-FFF2-40B4-BE49-F238E27FC236}">
                <a16:creationId xmlns:a16="http://schemas.microsoft.com/office/drawing/2014/main" id="{8302FED2-D35B-8D44-C5A1-054537A74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989449"/>
            <a:ext cx="5006845" cy="10013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CBC010F-3CEC-5CC6-7879-6FDE2D242B01}"/>
              </a:ext>
            </a:extLst>
          </p:cNvPr>
          <p:cNvPicPr>
            <a:picLocks noChangeAspect="1"/>
          </p:cNvPicPr>
          <p:nvPr/>
        </p:nvPicPr>
        <p:blipFill>
          <a:blip r:embed="rId4"/>
          <a:stretch>
            <a:fillRect/>
          </a:stretch>
        </p:blipFill>
        <p:spPr>
          <a:xfrm>
            <a:off x="8897412" y="4296419"/>
            <a:ext cx="2544570" cy="874696"/>
          </a:xfrm>
          <a:prstGeom prst="rect">
            <a:avLst/>
          </a:prstGeom>
        </p:spPr>
      </p:pic>
      <p:pic>
        <p:nvPicPr>
          <p:cNvPr id="8" name="Picture 7">
            <a:extLst>
              <a:ext uri="{FF2B5EF4-FFF2-40B4-BE49-F238E27FC236}">
                <a16:creationId xmlns:a16="http://schemas.microsoft.com/office/drawing/2014/main" id="{A0E8498D-4136-150E-9DB5-7E95AE133395}"/>
              </a:ext>
            </a:extLst>
          </p:cNvPr>
          <p:cNvPicPr>
            <a:picLocks noChangeAspect="1"/>
          </p:cNvPicPr>
          <p:nvPr/>
        </p:nvPicPr>
        <p:blipFill>
          <a:blip r:embed="rId5"/>
          <a:stretch>
            <a:fillRect/>
          </a:stretch>
        </p:blipFill>
        <p:spPr>
          <a:xfrm>
            <a:off x="750018" y="4670308"/>
            <a:ext cx="2569105" cy="1094021"/>
          </a:xfrm>
          <a:prstGeom prst="rect">
            <a:avLst/>
          </a:prstGeom>
        </p:spPr>
      </p:pic>
      <p:pic>
        <p:nvPicPr>
          <p:cNvPr id="9" name="Picture 8">
            <a:extLst>
              <a:ext uri="{FF2B5EF4-FFF2-40B4-BE49-F238E27FC236}">
                <a16:creationId xmlns:a16="http://schemas.microsoft.com/office/drawing/2014/main" id="{5ED29E4F-6136-2ECE-683C-D8E674C7369F}"/>
              </a:ext>
            </a:extLst>
          </p:cNvPr>
          <p:cNvPicPr>
            <a:picLocks noChangeAspect="1"/>
          </p:cNvPicPr>
          <p:nvPr/>
        </p:nvPicPr>
        <p:blipFill>
          <a:blip r:embed="rId6"/>
          <a:stretch>
            <a:fillRect/>
          </a:stretch>
        </p:blipFill>
        <p:spPr>
          <a:xfrm>
            <a:off x="9044138" y="1695449"/>
            <a:ext cx="2362200" cy="1428750"/>
          </a:xfrm>
          <a:prstGeom prst="rect">
            <a:avLst/>
          </a:prstGeom>
        </p:spPr>
      </p:pic>
      <p:pic>
        <p:nvPicPr>
          <p:cNvPr id="12" name="Picture 11">
            <a:extLst>
              <a:ext uri="{FF2B5EF4-FFF2-40B4-BE49-F238E27FC236}">
                <a16:creationId xmlns:a16="http://schemas.microsoft.com/office/drawing/2014/main" id="{15778423-468C-0B24-CBCE-5FC17986DAD1}"/>
              </a:ext>
            </a:extLst>
          </p:cNvPr>
          <p:cNvPicPr>
            <a:picLocks noChangeAspect="1"/>
          </p:cNvPicPr>
          <p:nvPr/>
        </p:nvPicPr>
        <p:blipFill>
          <a:blip r:embed="rId7"/>
          <a:stretch>
            <a:fillRect/>
          </a:stretch>
        </p:blipFill>
        <p:spPr>
          <a:xfrm>
            <a:off x="2271373" y="5697197"/>
            <a:ext cx="2300626" cy="752932"/>
          </a:xfrm>
          <a:prstGeom prst="rect">
            <a:avLst/>
          </a:prstGeom>
        </p:spPr>
      </p:pic>
      <p:pic>
        <p:nvPicPr>
          <p:cNvPr id="14" name="Picture 13">
            <a:extLst>
              <a:ext uri="{FF2B5EF4-FFF2-40B4-BE49-F238E27FC236}">
                <a16:creationId xmlns:a16="http://schemas.microsoft.com/office/drawing/2014/main" id="{8D62E24A-DCB5-5EAD-EC89-EDB4D9E11F0E}"/>
              </a:ext>
            </a:extLst>
          </p:cNvPr>
          <p:cNvPicPr>
            <a:picLocks noChangeAspect="1"/>
          </p:cNvPicPr>
          <p:nvPr/>
        </p:nvPicPr>
        <p:blipFill>
          <a:blip r:embed="rId8"/>
          <a:stretch>
            <a:fillRect/>
          </a:stretch>
        </p:blipFill>
        <p:spPr>
          <a:xfrm>
            <a:off x="1534986" y="3437975"/>
            <a:ext cx="1886700" cy="893038"/>
          </a:xfrm>
          <a:prstGeom prst="rect">
            <a:avLst/>
          </a:prstGeom>
        </p:spPr>
      </p:pic>
      <p:pic>
        <p:nvPicPr>
          <p:cNvPr id="16" name="Picture 15">
            <a:extLst>
              <a:ext uri="{FF2B5EF4-FFF2-40B4-BE49-F238E27FC236}">
                <a16:creationId xmlns:a16="http://schemas.microsoft.com/office/drawing/2014/main" id="{C5B45795-DF77-EACE-33D4-3AF084DE45A3}"/>
              </a:ext>
            </a:extLst>
          </p:cNvPr>
          <p:cNvPicPr>
            <a:picLocks noChangeAspect="1"/>
          </p:cNvPicPr>
          <p:nvPr/>
        </p:nvPicPr>
        <p:blipFill>
          <a:blip r:embed="rId9"/>
          <a:stretch>
            <a:fillRect/>
          </a:stretch>
        </p:blipFill>
        <p:spPr>
          <a:xfrm>
            <a:off x="4596670" y="4257675"/>
            <a:ext cx="2607097" cy="1200092"/>
          </a:xfrm>
          <a:prstGeom prst="rect">
            <a:avLst/>
          </a:prstGeom>
        </p:spPr>
      </p:pic>
      <p:pic>
        <p:nvPicPr>
          <p:cNvPr id="17" name="Picture 16">
            <a:extLst>
              <a:ext uri="{FF2B5EF4-FFF2-40B4-BE49-F238E27FC236}">
                <a16:creationId xmlns:a16="http://schemas.microsoft.com/office/drawing/2014/main" id="{32BAB611-B277-7D08-C993-0D429ABF1CDD}"/>
              </a:ext>
            </a:extLst>
          </p:cNvPr>
          <p:cNvPicPr>
            <a:picLocks noChangeAspect="1"/>
          </p:cNvPicPr>
          <p:nvPr/>
        </p:nvPicPr>
        <p:blipFill>
          <a:blip r:embed="rId10"/>
          <a:stretch>
            <a:fillRect/>
          </a:stretch>
        </p:blipFill>
        <p:spPr>
          <a:xfrm>
            <a:off x="7876605" y="5388345"/>
            <a:ext cx="2857500" cy="1362075"/>
          </a:xfrm>
          <a:prstGeom prst="rect">
            <a:avLst/>
          </a:prstGeom>
        </p:spPr>
      </p:pic>
      <p:pic>
        <p:nvPicPr>
          <p:cNvPr id="4" name="Picture 3">
            <a:extLst>
              <a:ext uri="{FF2B5EF4-FFF2-40B4-BE49-F238E27FC236}">
                <a16:creationId xmlns:a16="http://schemas.microsoft.com/office/drawing/2014/main" id="{100D15E9-D05D-A5A0-9AA6-B38839E7CC94}"/>
              </a:ext>
            </a:extLst>
          </p:cNvPr>
          <p:cNvPicPr>
            <a:picLocks noChangeAspect="1"/>
          </p:cNvPicPr>
          <p:nvPr/>
        </p:nvPicPr>
        <p:blipFill>
          <a:blip r:embed="rId11"/>
          <a:stretch>
            <a:fillRect/>
          </a:stretch>
        </p:blipFill>
        <p:spPr>
          <a:xfrm>
            <a:off x="4571999" y="1398007"/>
            <a:ext cx="3645087" cy="1231963"/>
          </a:xfrm>
          <a:prstGeom prst="rect">
            <a:avLst/>
          </a:prstGeom>
        </p:spPr>
      </p:pic>
    </p:spTree>
    <p:extLst>
      <p:ext uri="{BB962C8B-B14F-4D97-AF65-F5344CB8AC3E}">
        <p14:creationId xmlns:p14="http://schemas.microsoft.com/office/powerpoint/2010/main" val="27648509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Maintaining Income Tax Exemption </a:t>
            </a:r>
            <a:br>
              <a:rPr lang="en-US" dirty="0"/>
            </a:br>
            <a:r>
              <a:rPr lang="en-US" dirty="0"/>
              <a:t>Under IRS Code - Section 501(c) (12) </a:t>
            </a:r>
          </a:p>
        </p:txBody>
      </p:sp>
      <p:sp>
        <p:nvSpPr>
          <p:cNvPr id="3" name="Content Placeholder 2"/>
          <p:cNvSpPr>
            <a:spLocks noGrp="1"/>
          </p:cNvSpPr>
          <p:nvPr>
            <p:ph idx="10"/>
          </p:nvPr>
        </p:nvSpPr>
        <p:spPr/>
        <p:txBody>
          <a:bodyPr/>
          <a:lstStyle/>
          <a:p>
            <a:pPr marL="0" indent="0">
              <a:buNone/>
            </a:pPr>
            <a:r>
              <a:rPr lang="en-US" dirty="0"/>
              <a:t>Co-ops must meet three tests:</a:t>
            </a:r>
          </a:p>
          <a:p>
            <a:pPr marL="914400" lvl="1" indent="-457200">
              <a:buFont typeface="+mj-lt"/>
              <a:buAutoNum type="arabicPeriod"/>
            </a:pPr>
            <a:r>
              <a:rPr lang="en-US" sz="2800" dirty="0"/>
              <a:t>Engage in “like organization” business activities</a:t>
            </a:r>
          </a:p>
          <a:p>
            <a:pPr marL="914400" lvl="1" indent="-457200">
              <a:buFont typeface="+mj-lt"/>
              <a:buAutoNum type="arabicPeriod"/>
            </a:pPr>
            <a:r>
              <a:rPr lang="en-US" sz="2800" dirty="0"/>
              <a:t>Operate under cooperative principles</a:t>
            </a:r>
          </a:p>
          <a:p>
            <a:pPr lvl="2"/>
            <a:r>
              <a:rPr lang="en-US" sz="2400" dirty="0"/>
              <a:t>Democratic member control</a:t>
            </a:r>
          </a:p>
          <a:p>
            <a:pPr lvl="2"/>
            <a:r>
              <a:rPr lang="en-US" sz="2400" dirty="0"/>
              <a:t>Subordination of capital</a:t>
            </a:r>
          </a:p>
          <a:p>
            <a:pPr lvl="2"/>
            <a:r>
              <a:rPr lang="en-US" sz="2400" dirty="0"/>
              <a:t>Operation at cost </a:t>
            </a:r>
          </a:p>
          <a:p>
            <a:pPr marL="914400" lvl="1" indent="-457200">
              <a:buFont typeface="+mj-lt"/>
              <a:buAutoNum type="arabicPeriod"/>
            </a:pPr>
            <a:r>
              <a:rPr lang="en-US" sz="2800" dirty="0"/>
              <a:t>Meet the 85/15 test</a:t>
            </a:r>
          </a:p>
          <a:p>
            <a:pPr marL="914400" lvl="1" indent="-457200">
              <a:buFont typeface="+mj-lt"/>
              <a:buAutoNum type="arabicPeriod"/>
            </a:pPr>
            <a:endParaRPr lang="en-US" sz="2800" dirty="0"/>
          </a:p>
          <a:p>
            <a:pPr marL="457200" lvl="1" indent="0">
              <a:buNone/>
            </a:pPr>
            <a:r>
              <a:rPr lang="en-US" sz="2800" dirty="0"/>
              <a:t>And must file an annual</a:t>
            </a:r>
          </a:p>
          <a:p>
            <a:pPr marL="457200" lvl="1" indent="0">
              <a:buNone/>
            </a:pPr>
            <a:r>
              <a:rPr lang="en-US" sz="2800" dirty="0"/>
              <a:t>information return</a:t>
            </a:r>
            <a:br>
              <a:rPr lang="en-US" sz="2800" dirty="0"/>
            </a:br>
            <a:r>
              <a:rPr lang="en-US" sz="2800" dirty="0"/>
              <a:t>IRS Form 990</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947456588"/>
              </p:ext>
            </p:extLst>
          </p:nvPr>
        </p:nvGraphicFramePr>
        <p:xfrm>
          <a:off x="5170843" y="3413492"/>
          <a:ext cx="5300545" cy="3395662"/>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9184-46C9-B99C-6EF4-F0D8D416EFFF}"/>
              </a:ext>
            </a:extLst>
          </p:cNvPr>
          <p:cNvSpPr>
            <a:spLocks noGrp="1"/>
          </p:cNvSpPr>
          <p:nvPr>
            <p:ph type="title"/>
          </p:nvPr>
        </p:nvSpPr>
        <p:spPr/>
        <p:txBody>
          <a:bodyPr/>
          <a:lstStyle/>
          <a:p>
            <a:r>
              <a:rPr lang="en-US" dirty="0"/>
              <a:t>Other Taxes	</a:t>
            </a:r>
          </a:p>
        </p:txBody>
      </p:sp>
      <p:sp>
        <p:nvSpPr>
          <p:cNvPr id="3" name="Content Placeholder 2">
            <a:extLst>
              <a:ext uri="{FF2B5EF4-FFF2-40B4-BE49-F238E27FC236}">
                <a16:creationId xmlns:a16="http://schemas.microsoft.com/office/drawing/2014/main" id="{EDB1A3D9-7976-EA53-7B04-2BC36729EFB4}"/>
              </a:ext>
            </a:extLst>
          </p:cNvPr>
          <p:cNvSpPr>
            <a:spLocks noGrp="1"/>
          </p:cNvSpPr>
          <p:nvPr>
            <p:ph idx="10"/>
          </p:nvPr>
        </p:nvSpPr>
        <p:spPr/>
        <p:txBody>
          <a:bodyPr/>
          <a:lstStyle/>
          <a:p>
            <a:r>
              <a:rPr lang="en-US" dirty="0"/>
              <a:t>Cooperatives pay state and local property taxes</a:t>
            </a:r>
          </a:p>
          <a:p>
            <a:r>
              <a:rPr lang="en-US" dirty="0"/>
              <a:t>Most cooperatives are exempt from sales taxes</a:t>
            </a:r>
          </a:p>
          <a:p>
            <a:r>
              <a:rPr lang="en-US" dirty="0"/>
              <a:t>Cooperatives do not pay state income tax</a:t>
            </a:r>
          </a:p>
          <a:p>
            <a:r>
              <a:rPr lang="en-US" dirty="0"/>
              <a:t>Cooperatives must pay all forms of wage related taxes</a:t>
            </a:r>
          </a:p>
          <a:p>
            <a:r>
              <a:rPr lang="en-US" dirty="0"/>
              <a:t>State regulated cooperatives pay some form of assessment or tax to their state regulator</a:t>
            </a:r>
          </a:p>
        </p:txBody>
      </p:sp>
    </p:spTree>
    <p:extLst>
      <p:ext uri="{BB962C8B-B14F-4D97-AF65-F5344CB8AC3E}">
        <p14:creationId xmlns:p14="http://schemas.microsoft.com/office/powerpoint/2010/main" val="16821290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Authorities</a:t>
            </a:r>
          </a:p>
        </p:txBody>
      </p:sp>
      <p:pic>
        <p:nvPicPr>
          <p:cNvPr id="3074" name="Picture 2" descr="http://www.ienearth.org/wp-content/uploads/2013/01/epa-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179" y="947019"/>
            <a:ext cx="1576947" cy="16036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geospatial.blogs.com/.a/6a00d83476d35153ef01310fd14a0b970c-32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799" y="3180703"/>
            <a:ext cx="3476802" cy="11795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nexans.us/US/2010/ferc%20rectangular.jpg"/>
          <p:cNvPicPr>
            <a:picLocks noChangeAspect="1" noChangeArrowheads="1"/>
          </p:cNvPicPr>
          <p:nvPr/>
        </p:nvPicPr>
        <p:blipFill rotWithShape="1">
          <a:blip r:embed="rId6">
            <a:extLst>
              <a:ext uri="{28A0092B-C50C-407E-A947-70E740481C1C}">
                <a14:useLocalDpi xmlns:a14="http://schemas.microsoft.com/office/drawing/2010/main" val="0"/>
              </a:ext>
            </a:extLst>
          </a:blip>
          <a:srcRect b="16522"/>
          <a:stretch/>
        </p:blipFill>
        <p:spPr bwMode="auto">
          <a:xfrm>
            <a:off x="7044626" y="3937956"/>
            <a:ext cx="4245809" cy="84468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clarksvilleonline.com/wp-content/uploads/2011/08/osha-log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6748" y="1432590"/>
            <a:ext cx="2311480" cy="104663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electrician2.com/articles/NESC.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1" y="1216320"/>
            <a:ext cx="2922872" cy="77254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r2.cpapracticeadvisor.com/files/cygnus/image/CSN/2014/APR/640x360/517ee2e1187ecpreview-3001_11407856.jpg"/>
          <p:cNvPicPr>
            <a:picLocks noChangeAspect="1" noChangeArrowheads="1"/>
          </p:cNvPicPr>
          <p:nvPr/>
        </p:nvPicPr>
        <p:blipFill rotWithShape="1">
          <a:blip r:embed="rId9">
            <a:extLst>
              <a:ext uri="{28A0092B-C50C-407E-A947-70E740481C1C}">
                <a14:useLocalDpi xmlns:a14="http://schemas.microsoft.com/office/drawing/2010/main" val="0"/>
              </a:ext>
            </a:extLst>
          </a:blip>
          <a:srcRect l="23262" t="34364" r="26738" b="36921"/>
          <a:stretch/>
        </p:blipFill>
        <p:spPr bwMode="auto">
          <a:xfrm>
            <a:off x="6791008" y="2215781"/>
            <a:ext cx="4420499" cy="12098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B97D59E-CC6D-ADA9-98E2-35374C36D1AB}"/>
              </a:ext>
            </a:extLst>
          </p:cNvPr>
          <p:cNvPicPr>
            <a:picLocks noChangeAspect="1"/>
          </p:cNvPicPr>
          <p:nvPr/>
        </p:nvPicPr>
        <p:blipFill>
          <a:blip r:embed="rId10"/>
          <a:stretch>
            <a:fillRect/>
          </a:stretch>
        </p:blipFill>
        <p:spPr>
          <a:xfrm>
            <a:off x="941220" y="5053731"/>
            <a:ext cx="3571875" cy="857250"/>
          </a:xfrm>
          <a:prstGeom prst="rect">
            <a:avLst/>
          </a:prstGeom>
        </p:spPr>
      </p:pic>
      <p:pic>
        <p:nvPicPr>
          <p:cNvPr id="11" name="Picture 10">
            <a:extLst>
              <a:ext uri="{FF2B5EF4-FFF2-40B4-BE49-F238E27FC236}">
                <a16:creationId xmlns:a16="http://schemas.microsoft.com/office/drawing/2014/main" id="{9A579A31-FB39-BF60-2AC0-984512AE6066}"/>
              </a:ext>
            </a:extLst>
          </p:cNvPr>
          <p:cNvPicPr>
            <a:picLocks noChangeAspect="1"/>
          </p:cNvPicPr>
          <p:nvPr/>
        </p:nvPicPr>
        <p:blipFill>
          <a:blip r:embed="rId11"/>
          <a:stretch>
            <a:fillRect/>
          </a:stretch>
        </p:blipFill>
        <p:spPr>
          <a:xfrm>
            <a:off x="6689559" y="5294995"/>
            <a:ext cx="3128212" cy="1055005"/>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9B15DF-9A4A-2E31-DD4C-2556EF3A5B9A}"/>
              </a:ext>
            </a:extLst>
          </p:cNvPr>
          <p:cNvSpPr>
            <a:spLocks noGrp="1"/>
          </p:cNvSpPr>
          <p:nvPr>
            <p:ph type="title"/>
          </p:nvPr>
        </p:nvSpPr>
        <p:spPr/>
        <p:txBody>
          <a:bodyPr/>
          <a:lstStyle/>
          <a:p>
            <a:r>
              <a:rPr lang="en-US" b="0" dirty="0"/>
              <a:t>A</a:t>
            </a:r>
            <a:r>
              <a:rPr lang="en-US" b="0" i="0" dirty="0">
                <a:effectLst/>
              </a:rPr>
              <a:t> more diverse and sustainable future…</a:t>
            </a:r>
            <a:endParaRPr lang="en-US" dirty="0"/>
          </a:p>
        </p:txBody>
      </p:sp>
      <p:sp>
        <p:nvSpPr>
          <p:cNvPr id="7" name="Content Placeholder 6">
            <a:extLst>
              <a:ext uri="{FF2B5EF4-FFF2-40B4-BE49-F238E27FC236}">
                <a16:creationId xmlns:a16="http://schemas.microsoft.com/office/drawing/2014/main" id="{4CD66BDE-B350-EDE7-13AF-B31D9720152C}"/>
              </a:ext>
            </a:extLst>
          </p:cNvPr>
          <p:cNvSpPr>
            <a:spLocks noGrp="1"/>
          </p:cNvSpPr>
          <p:nvPr>
            <p:ph idx="1"/>
          </p:nvPr>
        </p:nvSpPr>
        <p:spPr>
          <a:xfrm>
            <a:off x="612741" y="1282390"/>
            <a:ext cx="5172597" cy="5096108"/>
          </a:xfrm>
        </p:spPr>
        <p:txBody>
          <a:bodyPr/>
          <a:lstStyle/>
          <a:p>
            <a:pPr marL="0" indent="0">
              <a:buNone/>
            </a:pPr>
            <a:r>
              <a:rPr lang="en-US" b="0" i="0" dirty="0">
                <a:solidFill>
                  <a:srgbClr val="333333"/>
                </a:solidFill>
                <a:effectLst/>
              </a:rPr>
              <a:t>Electric cooperatives electrified rural America </a:t>
            </a:r>
            <a:r>
              <a:rPr lang="en-US" dirty="0">
                <a:solidFill>
                  <a:srgbClr val="333333"/>
                </a:solidFill>
              </a:rPr>
              <a:t>85</a:t>
            </a:r>
            <a:r>
              <a:rPr lang="en-US" b="0" i="0" dirty="0">
                <a:solidFill>
                  <a:srgbClr val="333333"/>
                </a:solidFill>
                <a:effectLst/>
              </a:rPr>
              <a:t> years ago. Today, we are providing a path toward a more diverse and sustainable future, including the energy for electrifying vehicles and other elements of our modern infrastructure.</a:t>
            </a:r>
            <a:br>
              <a:rPr lang="en-US" b="0" i="0" dirty="0">
                <a:solidFill>
                  <a:srgbClr val="333333"/>
                </a:solidFill>
                <a:effectLst/>
              </a:rPr>
            </a:br>
            <a:endParaRPr lang="en-US" b="0" i="0" dirty="0">
              <a:solidFill>
                <a:srgbClr val="333333"/>
              </a:solidFill>
              <a:effectLst/>
            </a:endParaRPr>
          </a:p>
          <a:p>
            <a:pPr marL="0" indent="0">
              <a:buNone/>
            </a:pPr>
            <a:endParaRPr lang="en-US" dirty="0"/>
          </a:p>
        </p:txBody>
      </p:sp>
      <p:sp>
        <p:nvSpPr>
          <p:cNvPr id="2" name="TextBox 1">
            <a:extLst>
              <a:ext uri="{FF2B5EF4-FFF2-40B4-BE49-F238E27FC236}">
                <a16:creationId xmlns:a16="http://schemas.microsoft.com/office/drawing/2014/main" id="{8BDD6A8D-C74E-4511-A652-F6020ADDF6FF}"/>
              </a:ext>
            </a:extLst>
          </p:cNvPr>
          <p:cNvSpPr txBox="1"/>
          <p:nvPr/>
        </p:nvSpPr>
        <p:spPr>
          <a:xfrm>
            <a:off x="6096000" y="1558387"/>
            <a:ext cx="5064369" cy="1569660"/>
          </a:xfrm>
          <a:prstGeom prst="rect">
            <a:avLst/>
          </a:prstGeom>
          <a:noFill/>
        </p:spPr>
        <p:txBody>
          <a:bodyPr wrap="square" rtlCol="0">
            <a:spAutoFit/>
          </a:bodyPr>
          <a:lstStyle/>
          <a:p>
            <a:r>
              <a:rPr lang="en-US" sz="3200" dirty="0">
                <a:hlinkClick r:id="rId2"/>
              </a:rPr>
              <a:t>America's Electric Cooperatives: Energy is Us – YouTube</a:t>
            </a:r>
            <a:endParaRPr lang="en-US" sz="3200" dirty="0"/>
          </a:p>
        </p:txBody>
      </p:sp>
    </p:spTree>
    <p:extLst>
      <p:ext uri="{BB962C8B-B14F-4D97-AF65-F5344CB8AC3E}">
        <p14:creationId xmlns:p14="http://schemas.microsoft.com/office/powerpoint/2010/main" val="7986071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9B15DF-9A4A-2E31-DD4C-2556EF3A5B9A}"/>
              </a:ext>
            </a:extLst>
          </p:cNvPr>
          <p:cNvSpPr>
            <a:spLocks noGrp="1"/>
          </p:cNvSpPr>
          <p:nvPr>
            <p:ph type="title"/>
          </p:nvPr>
        </p:nvSpPr>
        <p:spPr>
          <a:xfrm>
            <a:off x="614364" y="136525"/>
            <a:ext cx="10944224" cy="792163"/>
          </a:xfrm>
        </p:spPr>
        <p:txBody>
          <a:bodyPr anchor="ctr">
            <a:normAutofit/>
          </a:bodyPr>
          <a:lstStyle/>
          <a:p>
            <a:r>
              <a:rPr lang="en-US" dirty="0"/>
              <a:t>Democratizing the American Dream</a:t>
            </a:r>
          </a:p>
        </p:txBody>
      </p:sp>
      <p:pic>
        <p:nvPicPr>
          <p:cNvPr id="5" name="Picture 4">
            <a:extLst>
              <a:ext uri="{FF2B5EF4-FFF2-40B4-BE49-F238E27FC236}">
                <a16:creationId xmlns:a16="http://schemas.microsoft.com/office/drawing/2014/main" id="{1C11E0F0-6BA0-7E3A-2FC8-8246F54AAB3F}"/>
              </a:ext>
            </a:extLst>
          </p:cNvPr>
          <p:cNvPicPr>
            <a:picLocks noChangeAspect="1"/>
          </p:cNvPicPr>
          <p:nvPr/>
        </p:nvPicPr>
        <p:blipFill rotWithShape="1">
          <a:blip r:embed="rId3"/>
          <a:srcRect r="15288" b="3"/>
          <a:stretch/>
        </p:blipFill>
        <p:spPr>
          <a:xfrm>
            <a:off x="78659" y="1188684"/>
            <a:ext cx="6367186" cy="5317640"/>
          </a:xfrm>
          <a:prstGeom prst="rect">
            <a:avLst/>
          </a:prstGeom>
          <a:noFill/>
        </p:spPr>
      </p:pic>
      <p:sp>
        <p:nvSpPr>
          <p:cNvPr id="7" name="Content Placeholder 6">
            <a:extLst>
              <a:ext uri="{FF2B5EF4-FFF2-40B4-BE49-F238E27FC236}">
                <a16:creationId xmlns:a16="http://schemas.microsoft.com/office/drawing/2014/main" id="{4CD66BDE-B350-EDE7-13AF-B31D9720152C}"/>
              </a:ext>
            </a:extLst>
          </p:cNvPr>
          <p:cNvSpPr>
            <a:spLocks noGrp="1"/>
          </p:cNvSpPr>
          <p:nvPr>
            <p:ph idx="10"/>
          </p:nvPr>
        </p:nvSpPr>
        <p:spPr>
          <a:xfrm>
            <a:off x="6725332" y="1718689"/>
            <a:ext cx="5388009" cy="4499867"/>
          </a:xfrm>
        </p:spPr>
        <p:txBody>
          <a:bodyPr>
            <a:normAutofit/>
          </a:bodyPr>
          <a:lstStyle/>
          <a:p>
            <a:pPr marL="0" indent="0">
              <a:buNone/>
            </a:pPr>
            <a:endParaRPr lang="en-US" dirty="0">
              <a:hlinkClick r:id="rId4"/>
            </a:endParaRPr>
          </a:p>
          <a:p>
            <a:endParaRPr lang="en-US" dirty="0"/>
          </a:p>
          <a:p>
            <a:r>
              <a:rPr lang="en-US" dirty="0">
                <a:hlinkClick r:id="rId4"/>
              </a:rPr>
              <a:t>Cooperative Purpose – YouTube</a:t>
            </a:r>
            <a:endParaRPr lang="en-US" dirty="0"/>
          </a:p>
        </p:txBody>
      </p:sp>
    </p:spTree>
    <p:extLst>
      <p:ext uri="{BB962C8B-B14F-4D97-AF65-F5344CB8AC3E}">
        <p14:creationId xmlns:p14="http://schemas.microsoft.com/office/powerpoint/2010/main" val="19946381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Cooperative Governance</a:t>
            </a:r>
          </a:p>
        </p:txBody>
      </p:sp>
      <p:sp>
        <p:nvSpPr>
          <p:cNvPr id="12" name="Subtitle 11">
            <a:extLst>
              <a:ext uri="{FF2B5EF4-FFF2-40B4-BE49-F238E27FC236}">
                <a16:creationId xmlns:a16="http://schemas.microsoft.com/office/drawing/2014/main" id="{FD503DAF-8721-B493-CC7C-18616A6B5952}"/>
              </a:ext>
            </a:extLst>
          </p:cNvPr>
          <p:cNvSpPr>
            <a:spLocks noGrp="1"/>
          </p:cNvSpPr>
          <p:nvPr>
            <p:ph type="subTitle" idx="1"/>
          </p:nvPr>
        </p:nvSpPr>
        <p:spPr/>
        <p:txBody>
          <a:bodyPr/>
          <a:lstStyle/>
          <a:p>
            <a:endParaRPr lang="en-US"/>
          </a:p>
        </p:txBody>
      </p:sp>
      <p:sp>
        <p:nvSpPr>
          <p:cNvPr id="13" name="Text Placeholder 12">
            <a:extLst>
              <a:ext uri="{FF2B5EF4-FFF2-40B4-BE49-F238E27FC236}">
                <a16:creationId xmlns:a16="http://schemas.microsoft.com/office/drawing/2014/main" id="{19C56647-6CED-EAFC-B8B0-3E38555B6728}"/>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id="{82AC3829-F676-696A-A0D7-F225AF69F45E}"/>
              </a:ext>
            </a:extLst>
          </p:cNvPr>
          <p:cNvSpPr>
            <a:spLocks noGrp="1"/>
          </p:cNvSpPr>
          <p:nvPr>
            <p:ph type="body" sz="quarter" idx="13"/>
          </p:nvPr>
        </p:nvSpPr>
        <p:spPr/>
        <p:txBody>
          <a:bodyPr/>
          <a:lstStyle/>
          <a:p>
            <a:endParaRPr lang="en-US"/>
          </a:p>
        </p:txBody>
      </p:sp>
      <p:sp>
        <p:nvSpPr>
          <p:cNvPr id="6" name="TextBox 5"/>
          <p:cNvSpPr txBox="1">
            <a:spLocks noChangeArrowheads="1"/>
          </p:cNvSpPr>
          <p:nvPr/>
        </p:nvSpPr>
        <p:spPr bwMode="auto">
          <a:xfrm>
            <a:off x="2440158" y="5672601"/>
            <a:ext cx="7924800" cy="609600"/>
          </a:xfrm>
          <a:prstGeom prst="rect">
            <a:avLst/>
          </a:prstGeom>
          <a:noFill/>
          <a:ln>
            <a:miter lim="800000"/>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a:lstStyle>
          <a:p>
            <a:pPr algn="ctr">
              <a:spcBef>
                <a:spcPct val="20000"/>
              </a:spcBef>
              <a:defRPr/>
            </a:pPr>
            <a:endParaRPr lang="en-US" dirty="0">
              <a:latin typeface="+mn-lt"/>
              <a:ea typeface="+mn-ea"/>
            </a:endParaRPr>
          </a:p>
        </p:txBody>
      </p:sp>
      <p:sp>
        <p:nvSpPr>
          <p:cNvPr id="9" name="Text Placeholder 4">
            <a:extLst>
              <a:ext uri="{FF2B5EF4-FFF2-40B4-BE49-F238E27FC236}">
                <a16:creationId xmlns:a16="http://schemas.microsoft.com/office/drawing/2014/main" id="{A4D0B4CF-79DC-40FA-8A0B-C7F17C3D01A6}"/>
              </a:ext>
            </a:extLst>
          </p:cNvPr>
          <p:cNvSpPr txBox="1">
            <a:spLocks/>
          </p:cNvSpPr>
          <p:nvPr/>
        </p:nvSpPr>
        <p:spPr>
          <a:xfrm>
            <a:off x="612741" y="2110152"/>
            <a:ext cx="10944224" cy="626139"/>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Tx/>
              <a:buNone/>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imes" charset="0"/>
                <a:ea typeface="Times" charset="0"/>
                <a:cs typeface="Time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imes" charset="0"/>
                <a:ea typeface="Times" charset="0"/>
                <a:cs typeface="Time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7116135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State Laws Enabling Co-ops to Exist </a:t>
            </a:r>
          </a:p>
        </p:txBody>
      </p:sp>
      <p:sp>
        <p:nvSpPr>
          <p:cNvPr id="3" name="Content Placeholder 2"/>
          <p:cNvSpPr>
            <a:spLocks noGrp="1"/>
          </p:cNvSpPr>
          <p:nvPr>
            <p:ph idx="1"/>
          </p:nvPr>
        </p:nvSpPr>
        <p:spPr/>
        <p:txBody>
          <a:bodyPr>
            <a:normAutofit/>
          </a:bodyPr>
          <a:lstStyle/>
          <a:p>
            <a:r>
              <a:rPr lang="en-US" dirty="0"/>
              <a:t>Most States adopted Enabling Legislation</a:t>
            </a:r>
          </a:p>
          <a:p>
            <a:r>
              <a:rPr lang="en-US" dirty="0"/>
              <a:t>In Maine</a:t>
            </a:r>
          </a:p>
          <a:p>
            <a:pPr lvl="1"/>
            <a:r>
              <a:rPr lang="en-US" dirty="0"/>
              <a:t>Maine Municipal and Rural Electrification Cooperative Agency Act</a:t>
            </a:r>
          </a:p>
          <a:p>
            <a:pPr lvl="1"/>
            <a:r>
              <a:rPr lang="en-US" dirty="0"/>
              <a:t>Outlines the rules and regulations for the formation and operation of electric cooperatives in Maine. </a:t>
            </a:r>
          </a:p>
          <a:p>
            <a:pPr lvl="1"/>
            <a:r>
              <a:rPr lang="en-US" dirty="0"/>
              <a:t>The act is contained in Title 13, Chapter 85 of the Maine State Legislature.</a:t>
            </a:r>
          </a:p>
          <a:p>
            <a:pPr lvl="1"/>
            <a:r>
              <a:rPr lang="en-US" dirty="0"/>
              <a:t>The act defines a cooperative as “an association organized under this chapter for the purpose of providing electric service to its members at cost”</a:t>
            </a:r>
          </a:p>
          <a:p>
            <a:pPr lvl="1"/>
            <a:r>
              <a:rPr lang="en-US" dirty="0"/>
              <a:t>It also outlines the procedures for forming a cooperative, including the requirements for articles of incorporation, bylaws, and membership.</a:t>
            </a:r>
          </a:p>
        </p:txBody>
      </p:sp>
      <p:sp>
        <p:nvSpPr>
          <p:cNvPr id="7" name="Text Placeholder 2"/>
          <p:cNvSpPr txBox="1">
            <a:spLocks/>
          </p:cNvSpPr>
          <p:nvPr/>
        </p:nvSpPr>
        <p:spPr>
          <a:xfrm>
            <a:off x="812800" y="1752600"/>
            <a:ext cx="9956800" cy="3733800"/>
          </a:xfrm>
          <a:prstGeom prst="rect">
            <a:avLst/>
          </a:prstGeom>
        </p:spPr>
        <p:txBody>
          <a:bodyPr>
            <a:noAutofit/>
          </a:bodyPr>
          <a:lstStyle/>
          <a:p>
            <a:pPr marL="342900" lvl="0" indent="-342900">
              <a:spcBef>
                <a:spcPct val="20000"/>
              </a:spcBef>
              <a:buClr>
                <a:srgbClr val="C00000"/>
              </a:buClr>
              <a:buFont typeface="Franklin Gothic Book" pitchFamily="34" charset="0"/>
              <a:buChar char="►"/>
            </a:pPr>
            <a:endParaRPr lang="en-US" sz="3200" dirty="0">
              <a:latin typeface="Franklin Gothic Book" pitchFamily="34" charset="0"/>
            </a:endParaRPr>
          </a:p>
        </p:txBody>
      </p:sp>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Articles of Incorporation</a:t>
            </a:r>
          </a:p>
        </p:txBody>
      </p:sp>
      <p:sp>
        <p:nvSpPr>
          <p:cNvPr id="3" name="Content Placeholder 2"/>
          <p:cNvSpPr>
            <a:spLocks noGrp="1"/>
          </p:cNvSpPr>
          <p:nvPr>
            <p:ph idx="1"/>
          </p:nvPr>
        </p:nvSpPr>
        <p:spPr>
          <a:xfrm>
            <a:off x="612741" y="1159726"/>
            <a:ext cx="5823228" cy="5241074"/>
          </a:xfrm>
        </p:spPr>
        <p:txBody>
          <a:bodyPr>
            <a:normAutofit/>
          </a:bodyPr>
          <a:lstStyle/>
          <a:p>
            <a:r>
              <a:rPr lang="en-US" dirty="0"/>
              <a:t>Are a contract between the state and the corporation</a:t>
            </a:r>
          </a:p>
          <a:p>
            <a:r>
              <a:rPr lang="en-US" dirty="0"/>
              <a:t>Grant the right of the corporation to exist</a:t>
            </a:r>
          </a:p>
        </p:txBody>
      </p:sp>
      <p:pic>
        <p:nvPicPr>
          <p:cNvPr id="5" name="Picture 4" descr="ArticlesofIncorporation-#3.jpg"/>
          <p:cNvPicPr>
            <a:picLocks noChangeAspect="1"/>
          </p:cNvPicPr>
          <p:nvPr/>
        </p:nvPicPr>
        <p:blipFill>
          <a:blip r:embed="rId4" cstate="print"/>
          <a:stretch>
            <a:fillRect/>
          </a:stretch>
        </p:blipFill>
        <p:spPr>
          <a:xfrm rot="1089518">
            <a:off x="6691134" y="606492"/>
            <a:ext cx="4053276" cy="6554682"/>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Knowing, Reviewing, and Honoring the Bylaws</a:t>
            </a:r>
          </a:p>
        </p:txBody>
      </p:sp>
      <p:sp>
        <p:nvSpPr>
          <p:cNvPr id="3" name="Content Placeholder 2"/>
          <p:cNvSpPr>
            <a:spLocks noGrp="1"/>
          </p:cNvSpPr>
          <p:nvPr>
            <p:ph idx="1"/>
          </p:nvPr>
        </p:nvSpPr>
        <p:spPr>
          <a:xfrm>
            <a:off x="612741" y="1159726"/>
            <a:ext cx="6328833" cy="5241074"/>
          </a:xfrm>
        </p:spPr>
        <p:txBody>
          <a:bodyPr>
            <a:normAutofit/>
          </a:bodyPr>
          <a:lstStyle/>
          <a:p>
            <a:r>
              <a:rPr lang="en-US" dirty="0"/>
              <a:t>A contract between the corporation and the members</a:t>
            </a:r>
          </a:p>
          <a:p>
            <a:r>
              <a:rPr lang="en-US" dirty="0"/>
              <a:t>Specific to each co-op</a:t>
            </a:r>
          </a:p>
          <a:p>
            <a:r>
              <a:rPr lang="en-US" dirty="0"/>
              <a:t>Empowers board and principal officers</a:t>
            </a:r>
          </a:p>
          <a:p>
            <a:r>
              <a:rPr lang="en-US" dirty="0"/>
              <a:t>May determine the structure and size of board</a:t>
            </a:r>
          </a:p>
          <a:p>
            <a:r>
              <a:rPr lang="en-US" dirty="0"/>
              <a:t>Describes how voting is handled</a:t>
            </a:r>
          </a:p>
          <a:p>
            <a:r>
              <a:rPr lang="en-US" dirty="0"/>
              <a:t>Explain conditions for mergers or consolidation</a:t>
            </a:r>
          </a:p>
          <a:p>
            <a:endParaRPr lang="en-US" dirty="0"/>
          </a:p>
        </p:txBody>
      </p:sp>
      <p:pic>
        <p:nvPicPr>
          <p:cNvPr id="5" name="Picture 4">
            <a:extLst>
              <a:ext uri="{FF2B5EF4-FFF2-40B4-BE49-F238E27FC236}">
                <a16:creationId xmlns:a16="http://schemas.microsoft.com/office/drawing/2014/main" id="{FC0F843B-09C3-75AF-25C3-418455AB1866}"/>
              </a:ext>
            </a:extLst>
          </p:cNvPr>
          <p:cNvPicPr>
            <a:picLocks noChangeAspect="1"/>
          </p:cNvPicPr>
          <p:nvPr/>
        </p:nvPicPr>
        <p:blipFill>
          <a:blip r:embed="rId4"/>
          <a:stretch>
            <a:fillRect/>
          </a:stretch>
        </p:blipFill>
        <p:spPr>
          <a:xfrm>
            <a:off x="7158043" y="1071849"/>
            <a:ext cx="4540483" cy="5416828"/>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Bylaws (Continued)</a:t>
            </a:r>
          </a:p>
        </p:txBody>
      </p:sp>
      <p:sp>
        <p:nvSpPr>
          <p:cNvPr id="3" name="Content Placeholder 2"/>
          <p:cNvSpPr>
            <a:spLocks noGrp="1"/>
          </p:cNvSpPr>
          <p:nvPr>
            <p:ph idx="10"/>
          </p:nvPr>
        </p:nvSpPr>
        <p:spPr>
          <a:xfrm>
            <a:off x="614363" y="1448973"/>
            <a:ext cx="6848321" cy="4818022"/>
          </a:xfrm>
        </p:spPr>
        <p:txBody>
          <a:bodyPr>
            <a:normAutofit/>
          </a:bodyPr>
          <a:lstStyle/>
          <a:p>
            <a:r>
              <a:rPr lang="en-US" dirty="0"/>
              <a:t>Conditions and requirements for membership</a:t>
            </a:r>
          </a:p>
          <a:p>
            <a:r>
              <a:rPr lang="en-US" dirty="0"/>
              <a:t>Requirements for a quorum at board and member meetings</a:t>
            </a:r>
          </a:p>
          <a:p>
            <a:r>
              <a:rPr lang="en-US" dirty="0"/>
              <a:t>Responsibilities of board officers</a:t>
            </a:r>
          </a:p>
          <a:p>
            <a:endParaRPr lang="en-US" dirty="0"/>
          </a:p>
        </p:txBody>
      </p:sp>
      <p:pic>
        <p:nvPicPr>
          <p:cNvPr id="5" name="Picture 4">
            <a:extLst>
              <a:ext uri="{FF2B5EF4-FFF2-40B4-BE49-F238E27FC236}">
                <a16:creationId xmlns:a16="http://schemas.microsoft.com/office/drawing/2014/main" id="{43461045-6E85-2C20-99A9-5FCE974F8EB6}"/>
              </a:ext>
            </a:extLst>
          </p:cNvPr>
          <p:cNvPicPr>
            <a:picLocks noChangeAspect="1"/>
          </p:cNvPicPr>
          <p:nvPr/>
        </p:nvPicPr>
        <p:blipFill>
          <a:blip r:embed="rId4"/>
          <a:stretch>
            <a:fillRect/>
          </a:stretch>
        </p:blipFill>
        <p:spPr>
          <a:xfrm rot="1358173">
            <a:off x="7158044" y="1374269"/>
            <a:ext cx="4540483" cy="5416828"/>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Director Powers, Duties, and Rights</a:t>
            </a:r>
          </a:p>
        </p:txBody>
      </p:sp>
      <p:sp>
        <p:nvSpPr>
          <p:cNvPr id="12" name="Subtitle 11">
            <a:extLst>
              <a:ext uri="{FF2B5EF4-FFF2-40B4-BE49-F238E27FC236}">
                <a16:creationId xmlns:a16="http://schemas.microsoft.com/office/drawing/2014/main" id="{15310E8F-FA7B-787D-DEF6-E5388672C6A6}"/>
              </a:ext>
            </a:extLst>
          </p:cNvPr>
          <p:cNvSpPr>
            <a:spLocks noGrp="1"/>
          </p:cNvSpPr>
          <p:nvPr>
            <p:ph type="subTitle" idx="1"/>
          </p:nvPr>
        </p:nvSpPr>
        <p:spPr/>
        <p:txBody>
          <a:bodyPr/>
          <a:lstStyle/>
          <a:p>
            <a:endParaRPr lang="en-US"/>
          </a:p>
        </p:txBody>
      </p:sp>
      <p:sp>
        <p:nvSpPr>
          <p:cNvPr id="13" name="Text Placeholder 12">
            <a:extLst>
              <a:ext uri="{FF2B5EF4-FFF2-40B4-BE49-F238E27FC236}">
                <a16:creationId xmlns:a16="http://schemas.microsoft.com/office/drawing/2014/main" id="{89444967-859A-4A11-84C0-18EA3980B5EF}"/>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id="{400C8B4E-F231-C5D0-FE09-DBE5857FA6AA}"/>
              </a:ext>
            </a:extLst>
          </p:cNvPr>
          <p:cNvSpPr>
            <a:spLocks noGrp="1"/>
          </p:cNvSpPr>
          <p:nvPr>
            <p:ph type="body" sz="quarter" idx="13"/>
          </p:nvPr>
        </p:nvSpPr>
        <p:spPr/>
        <p:txBody>
          <a:bodyPr/>
          <a:lstStyle/>
          <a:p>
            <a:endParaRPr lang="en-US"/>
          </a:p>
        </p:txBody>
      </p:sp>
      <p:sp>
        <p:nvSpPr>
          <p:cNvPr id="6" name="TextBox 5"/>
          <p:cNvSpPr txBox="1">
            <a:spLocks noChangeArrowheads="1"/>
          </p:cNvSpPr>
          <p:nvPr/>
        </p:nvSpPr>
        <p:spPr bwMode="auto">
          <a:xfrm>
            <a:off x="2440158" y="5672601"/>
            <a:ext cx="7924800" cy="609600"/>
          </a:xfrm>
          <a:prstGeom prst="rect">
            <a:avLst/>
          </a:prstGeom>
          <a:noFill/>
          <a:ln>
            <a:miter lim="800000"/>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a:lstStyle>
          <a:p>
            <a:pPr algn="ctr">
              <a:spcBef>
                <a:spcPct val="20000"/>
              </a:spcBef>
              <a:defRPr/>
            </a:pPr>
            <a:endParaRPr lang="en-US" dirty="0">
              <a:latin typeface="+mn-lt"/>
              <a:ea typeface="+mn-ea"/>
            </a:endParaRPr>
          </a:p>
        </p:txBody>
      </p:sp>
      <p:sp>
        <p:nvSpPr>
          <p:cNvPr id="9" name="Text Placeholder 4">
            <a:extLst>
              <a:ext uri="{FF2B5EF4-FFF2-40B4-BE49-F238E27FC236}">
                <a16:creationId xmlns:a16="http://schemas.microsoft.com/office/drawing/2014/main" id="{A4D0B4CF-79DC-40FA-8A0B-C7F17C3D01A6}"/>
              </a:ext>
            </a:extLst>
          </p:cNvPr>
          <p:cNvSpPr txBox="1">
            <a:spLocks/>
          </p:cNvSpPr>
          <p:nvPr/>
        </p:nvSpPr>
        <p:spPr>
          <a:xfrm>
            <a:off x="612741" y="2110152"/>
            <a:ext cx="10944224" cy="626139"/>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Tx/>
              <a:buNone/>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imes" charset="0"/>
                <a:ea typeface="Times" charset="0"/>
                <a:cs typeface="Time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imes" charset="0"/>
                <a:ea typeface="Times" charset="0"/>
                <a:cs typeface="Time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26850035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Role of the Board?</a:t>
            </a:r>
          </a:p>
        </p:txBody>
      </p:sp>
      <p:sp>
        <p:nvSpPr>
          <p:cNvPr id="6" name="Content Placeholder 5">
            <a:extLst>
              <a:ext uri="{FF2B5EF4-FFF2-40B4-BE49-F238E27FC236}">
                <a16:creationId xmlns:a16="http://schemas.microsoft.com/office/drawing/2014/main" id="{CF7C1409-0D43-25C4-A9BB-243868EDEC36}"/>
              </a:ext>
            </a:extLst>
          </p:cNvPr>
          <p:cNvSpPr>
            <a:spLocks noGrp="1"/>
          </p:cNvSpPr>
          <p:nvPr>
            <p:ph idx="1"/>
          </p:nvPr>
        </p:nvSpPr>
        <p:spPr/>
        <p:txBody>
          <a:bodyPr/>
          <a:lstStyle/>
          <a:p>
            <a:endParaRPr lang="en-US"/>
          </a:p>
        </p:txBody>
      </p:sp>
      <p:sp>
        <p:nvSpPr>
          <p:cNvPr id="12" name="Rounded Rectangle 11"/>
          <p:cNvSpPr/>
          <p:nvPr/>
        </p:nvSpPr>
        <p:spPr>
          <a:xfrm>
            <a:off x="152498" y="1545092"/>
            <a:ext cx="3447257" cy="4114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276568" y="1545092"/>
            <a:ext cx="3387188" cy="411480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custDataLst>
              <p:tags r:id="rId2"/>
            </p:custDataLst>
          </p:nvPr>
        </p:nvPicPr>
        <p:blipFill>
          <a:blip r:embed="rId7" cstate="print"/>
          <a:srcRect/>
          <a:stretch>
            <a:fillRect/>
          </a:stretch>
        </p:blipFill>
        <p:spPr bwMode="auto">
          <a:xfrm>
            <a:off x="4318300" y="2307092"/>
            <a:ext cx="3290156" cy="1905000"/>
          </a:xfrm>
          <a:prstGeom prst="roundRect">
            <a:avLst/>
          </a:prstGeom>
          <a:noFill/>
          <a:ln w="9525">
            <a:noFill/>
            <a:miter lim="800000"/>
            <a:headEnd/>
            <a:tailEnd/>
          </a:ln>
        </p:spPr>
      </p:pic>
      <p:pic>
        <p:nvPicPr>
          <p:cNvPr id="17" name="Picture 2" descr="U:\OnlineOrientationForNewDirectors\Images\BoardMeeting.bmp"/>
          <p:cNvPicPr>
            <a:picLocks noChangeAspect="1" noChangeArrowheads="1"/>
          </p:cNvPicPr>
          <p:nvPr>
            <p:custDataLst>
              <p:tags r:id="rId3"/>
            </p:custDataLst>
          </p:nvPr>
        </p:nvPicPr>
        <p:blipFill>
          <a:blip r:embed="rId8" cstate="print"/>
          <a:srcRect l="2222" t="1667" r="4444" b="5000"/>
          <a:stretch>
            <a:fillRect/>
          </a:stretch>
        </p:blipFill>
        <p:spPr bwMode="auto">
          <a:xfrm>
            <a:off x="212376" y="2307092"/>
            <a:ext cx="3311182" cy="1905000"/>
          </a:xfrm>
          <a:prstGeom prst="roundRect">
            <a:avLst/>
          </a:prstGeom>
          <a:noFill/>
        </p:spPr>
      </p:pic>
      <p:sp>
        <p:nvSpPr>
          <p:cNvPr id="19" name="Rectangle 18"/>
          <p:cNvSpPr/>
          <p:nvPr/>
        </p:nvSpPr>
        <p:spPr>
          <a:xfrm>
            <a:off x="411960" y="1621293"/>
            <a:ext cx="2857595" cy="646331"/>
          </a:xfrm>
          <a:prstGeom prst="rect">
            <a:avLst/>
          </a:prstGeom>
        </p:spPr>
        <p:txBody>
          <a:bodyPr wrap="square">
            <a:spAutoFit/>
          </a:bodyPr>
          <a:lstStyle/>
          <a:p>
            <a:pPr algn="ctr"/>
            <a:r>
              <a:rPr lang="en-US" sz="3600" dirty="0">
                <a:solidFill>
                  <a:schemeClr val="bg1"/>
                </a:solidFill>
                <a:latin typeface="Arial" panose="020B0604020202020204" pitchFamily="34" charset="0"/>
                <a:cs typeface="Arial" panose="020B0604020202020204" pitchFamily="34" charset="0"/>
              </a:rPr>
              <a:t>Fiduciary</a:t>
            </a:r>
            <a:endParaRPr lang="en-US" sz="3600" b="1" baseline="30000"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4525754" y="1621293"/>
            <a:ext cx="2807801" cy="646331"/>
          </a:xfrm>
          <a:prstGeom prst="rect">
            <a:avLst/>
          </a:prstGeom>
        </p:spPr>
        <p:txBody>
          <a:bodyPr wrap="square">
            <a:spAutoFit/>
          </a:bodyPr>
          <a:lstStyle/>
          <a:p>
            <a:pPr algn="ctr"/>
            <a:r>
              <a:rPr lang="en-US" sz="3600" dirty="0">
                <a:solidFill>
                  <a:schemeClr val="bg1"/>
                </a:solidFill>
                <a:latin typeface="Arial" panose="020B0604020202020204" pitchFamily="34" charset="0"/>
                <a:cs typeface="Arial" panose="020B0604020202020204" pitchFamily="34" charset="0"/>
              </a:rPr>
              <a:t>Regulator</a:t>
            </a:r>
            <a:endParaRPr lang="en-US" sz="3600" b="1" baseline="30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411960" y="4440693"/>
            <a:ext cx="2857595" cy="954107"/>
          </a:xfrm>
          <a:prstGeom prst="rect">
            <a:avLst/>
          </a:prstGeom>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Oversight Responsibility</a:t>
            </a:r>
            <a:endParaRPr lang="en-US" sz="2800" b="1" baseline="30000" dirty="0">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4525754" y="4440692"/>
            <a:ext cx="2807801" cy="523220"/>
          </a:xfrm>
          <a:prstGeom prst="rect">
            <a:avLst/>
          </a:prstGeom>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Setting Rates</a:t>
            </a:r>
            <a:endParaRPr lang="en-US" sz="2800" b="1" baseline="30000" dirty="0">
              <a:solidFill>
                <a:schemeClr val="bg1"/>
              </a:solidFill>
              <a:latin typeface="Arial" panose="020B0604020202020204" pitchFamily="34" charset="0"/>
              <a:cs typeface="Arial" panose="020B0604020202020204" pitchFamily="34" charset="0"/>
            </a:endParaRPr>
          </a:p>
        </p:txBody>
      </p:sp>
      <p:sp>
        <p:nvSpPr>
          <p:cNvPr id="25" name="Rounded Rectangle 24"/>
          <p:cNvSpPr/>
          <p:nvPr/>
        </p:nvSpPr>
        <p:spPr>
          <a:xfrm>
            <a:off x="8426538" y="1545092"/>
            <a:ext cx="3301218" cy="4114800"/>
          </a:xfrm>
          <a:prstGeom prst="roundRect">
            <a:avLst/>
          </a:prstGeom>
          <a:solidFill>
            <a:srgbClr val="F4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BoardAsAdvocate#2.jpg"/>
          <p:cNvPicPr>
            <a:picLocks noChangeAspect="1"/>
          </p:cNvPicPr>
          <p:nvPr>
            <p:custDataLst>
              <p:tags r:id="rId4"/>
            </p:custDataLst>
          </p:nvPr>
        </p:nvPicPr>
        <p:blipFill>
          <a:blip r:embed="rId9" cstate="print"/>
          <a:srcRect l="18878" t="13333" r="13784" b="19279"/>
          <a:stretch>
            <a:fillRect/>
          </a:stretch>
        </p:blipFill>
        <p:spPr>
          <a:xfrm>
            <a:off x="8467477" y="2307092"/>
            <a:ext cx="3202630" cy="1905000"/>
          </a:xfrm>
          <a:prstGeom prst="roundRect">
            <a:avLst/>
          </a:prstGeom>
        </p:spPr>
      </p:pic>
      <p:sp>
        <p:nvSpPr>
          <p:cNvPr id="28" name="Rectangle 27"/>
          <p:cNvSpPr/>
          <p:nvPr/>
        </p:nvSpPr>
        <p:spPr>
          <a:xfrm>
            <a:off x="8661020" y="1621293"/>
            <a:ext cx="2736536" cy="646331"/>
          </a:xfrm>
          <a:prstGeom prst="rect">
            <a:avLst/>
          </a:prstGeom>
        </p:spPr>
        <p:txBody>
          <a:bodyPr wrap="square">
            <a:spAutoFit/>
          </a:bodyPr>
          <a:lstStyle/>
          <a:p>
            <a:pPr algn="ctr"/>
            <a:r>
              <a:rPr lang="en-US" sz="3600" dirty="0">
                <a:latin typeface="Arial" panose="020B0604020202020204" pitchFamily="34" charset="0"/>
                <a:cs typeface="Arial" panose="020B0604020202020204" pitchFamily="34" charset="0"/>
              </a:rPr>
              <a:t>Advocate</a:t>
            </a:r>
            <a:endParaRPr lang="en-US" sz="3600" b="1" baseline="30000" dirty="0">
              <a:latin typeface="Arial" panose="020B0604020202020204" pitchFamily="34" charset="0"/>
              <a:cs typeface="Arial" panose="020B0604020202020204" pitchFamily="34" charset="0"/>
            </a:endParaRPr>
          </a:p>
        </p:txBody>
      </p:sp>
      <p:sp>
        <p:nvSpPr>
          <p:cNvPr id="29" name="Rectangle 28"/>
          <p:cNvSpPr/>
          <p:nvPr/>
        </p:nvSpPr>
        <p:spPr>
          <a:xfrm>
            <a:off x="8661020" y="4440693"/>
            <a:ext cx="2736536" cy="954107"/>
          </a:xfrm>
          <a:prstGeom prst="rect">
            <a:avLst/>
          </a:prstGeom>
        </p:spPr>
        <p:txBody>
          <a:bodyPr wrap="square">
            <a:spAutoFit/>
          </a:bodyPr>
          <a:lstStyle/>
          <a:p>
            <a:pPr algn="ctr"/>
            <a:r>
              <a:rPr lang="en-US" sz="2800" b="1" dirty="0">
                <a:latin typeface="Arial" panose="020B0604020202020204" pitchFamily="34" charset="0"/>
                <a:cs typeface="Arial" panose="020B0604020202020204" pitchFamily="34" charset="0"/>
              </a:rPr>
              <a:t>Represent the Membership</a:t>
            </a:r>
            <a:endParaRPr lang="en-US" sz="2800" b="1" baseline="30000" dirty="0">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Power</a:t>
            </a:r>
          </a:p>
        </p:txBody>
      </p:sp>
      <p:sp>
        <p:nvSpPr>
          <p:cNvPr id="3" name="Text Placeholder 2"/>
          <p:cNvSpPr>
            <a:spLocks noGrp="1"/>
          </p:cNvSpPr>
          <p:nvPr>
            <p:ph idx="1"/>
          </p:nvPr>
        </p:nvSpPr>
        <p:spPr/>
        <p:txBody>
          <a:bodyPr/>
          <a:lstStyle/>
          <a:p>
            <a:r>
              <a:rPr lang="en-US" dirty="0"/>
              <a:t>All corporate powers reside in the board, except those reserved for the members</a:t>
            </a:r>
          </a:p>
          <a:p>
            <a:r>
              <a:rPr lang="en-US" dirty="0"/>
              <a:t>With power comes responsibility – and potential liability</a:t>
            </a:r>
          </a:p>
          <a:p>
            <a:endParaRPr lang="en-US"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2816"/>
          <a:stretch/>
        </p:blipFill>
        <p:spPr bwMode="auto">
          <a:xfrm>
            <a:off x="1494265" y="2827224"/>
            <a:ext cx="9032487" cy="393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Board’s Power and Responsibility</a:t>
            </a:r>
          </a:p>
        </p:txBody>
      </p:sp>
      <p:sp>
        <p:nvSpPr>
          <p:cNvPr id="3" name="Text Placeholder 2"/>
          <p:cNvSpPr>
            <a:spLocks noGrp="1"/>
          </p:cNvSpPr>
          <p:nvPr>
            <p:ph idx="1"/>
          </p:nvPr>
        </p:nvSpPr>
        <p:spPr/>
        <p:txBody>
          <a:bodyPr>
            <a:normAutofit/>
          </a:bodyPr>
          <a:lstStyle/>
          <a:p>
            <a:r>
              <a:rPr lang="en-US" dirty="0"/>
              <a:t>Understand the corporation’s operations</a:t>
            </a:r>
          </a:p>
          <a:p>
            <a:r>
              <a:rPr lang="en-US" dirty="0"/>
              <a:t>Evaluate the CEO’s performance</a:t>
            </a:r>
          </a:p>
          <a:p>
            <a:r>
              <a:rPr lang="en-US" dirty="0"/>
              <a:t>Provide strategic guidance</a:t>
            </a:r>
          </a:p>
          <a:p>
            <a:r>
              <a:rPr lang="en-US" dirty="0"/>
              <a:t>Work with the CEO in developing and evaluating corporate objectives and strategic plans</a:t>
            </a:r>
          </a:p>
          <a:p>
            <a:r>
              <a:rPr lang="en-US" dirty="0"/>
              <a:t>Challenge, support, and compensate the CEO as warranted</a:t>
            </a:r>
          </a:p>
          <a:p>
            <a:r>
              <a:rPr lang="en-US" dirty="0"/>
              <a:t>Determine the corporate mission</a:t>
            </a:r>
          </a:p>
          <a:p>
            <a:r>
              <a:rPr lang="en-US" dirty="0"/>
              <a:t>Approve policies</a:t>
            </a:r>
          </a:p>
          <a:p>
            <a:endParaRPr lang="en-US" dirty="0"/>
          </a:p>
        </p:txBody>
      </p:sp>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What is an Electric Cooperative?</a:t>
            </a:r>
          </a:p>
        </p:txBody>
      </p:sp>
      <p:sp>
        <p:nvSpPr>
          <p:cNvPr id="11" name="Subtitle 10">
            <a:extLst>
              <a:ext uri="{FF2B5EF4-FFF2-40B4-BE49-F238E27FC236}">
                <a16:creationId xmlns:a16="http://schemas.microsoft.com/office/drawing/2014/main" id="{152A2069-5BA3-C539-662F-026B09BB90C4}"/>
              </a:ext>
            </a:extLst>
          </p:cNvPr>
          <p:cNvSpPr>
            <a:spLocks noGrp="1"/>
          </p:cNvSpPr>
          <p:nvPr>
            <p:ph type="subTitle" idx="1"/>
          </p:nvPr>
        </p:nvSpPr>
        <p:spPr/>
        <p:txBody>
          <a:bodyPr/>
          <a:lstStyle/>
          <a:p>
            <a:endParaRPr lang="en-US"/>
          </a:p>
        </p:txBody>
      </p:sp>
      <p:sp>
        <p:nvSpPr>
          <p:cNvPr id="12" name="Text Placeholder 11">
            <a:extLst>
              <a:ext uri="{FF2B5EF4-FFF2-40B4-BE49-F238E27FC236}">
                <a16:creationId xmlns:a16="http://schemas.microsoft.com/office/drawing/2014/main" id="{04E59C2F-A625-D072-1B2F-4DDCF257773D}"/>
              </a:ext>
            </a:extLst>
          </p:cNvPr>
          <p:cNvSpPr>
            <a:spLocks noGrp="1"/>
          </p:cNvSpPr>
          <p:nvPr>
            <p:ph type="body" sz="quarter" idx="11"/>
          </p:nvPr>
        </p:nvSpPr>
        <p:spPr/>
        <p:txBody>
          <a:bodyPr/>
          <a:lstStyle/>
          <a:p>
            <a:endParaRPr lang="en-US"/>
          </a:p>
        </p:txBody>
      </p:sp>
      <p:sp>
        <p:nvSpPr>
          <p:cNvPr id="13" name="Text Placeholder 12">
            <a:extLst>
              <a:ext uri="{FF2B5EF4-FFF2-40B4-BE49-F238E27FC236}">
                <a16:creationId xmlns:a16="http://schemas.microsoft.com/office/drawing/2014/main" id="{43E92BE9-9F4E-4248-D5C8-677E103618BB}"/>
              </a:ext>
            </a:extLst>
          </p:cNvPr>
          <p:cNvSpPr>
            <a:spLocks noGrp="1"/>
          </p:cNvSpPr>
          <p:nvPr>
            <p:ph type="body" sz="quarter" idx="13"/>
          </p:nvPr>
        </p:nvSpPr>
        <p:spPr/>
        <p:txBody>
          <a:bodyPr/>
          <a:lstStyle/>
          <a:p>
            <a:endParaRPr lang="en-US"/>
          </a:p>
        </p:txBody>
      </p:sp>
      <p:sp>
        <p:nvSpPr>
          <p:cNvPr id="6" name="TextBox 5"/>
          <p:cNvSpPr txBox="1">
            <a:spLocks noChangeArrowheads="1"/>
          </p:cNvSpPr>
          <p:nvPr/>
        </p:nvSpPr>
        <p:spPr bwMode="auto">
          <a:xfrm>
            <a:off x="2440158" y="5672601"/>
            <a:ext cx="7924800" cy="609600"/>
          </a:xfrm>
          <a:prstGeom prst="rect">
            <a:avLst/>
          </a:prstGeom>
          <a:noFill/>
          <a:ln>
            <a:miter lim="800000"/>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a:lstStyle>
          <a:p>
            <a:pPr algn="ctr">
              <a:spcBef>
                <a:spcPct val="20000"/>
              </a:spcBef>
              <a:defRPr/>
            </a:pPr>
            <a:endParaRPr lang="en-US" dirty="0">
              <a:latin typeface="+mn-lt"/>
              <a:ea typeface="+mn-ea"/>
            </a:endParaRPr>
          </a:p>
        </p:txBody>
      </p:sp>
    </p:spTree>
    <p:custDataLst>
      <p:tags r:id="rId1"/>
    </p:custDataLst>
    <p:extLst>
      <p:ext uri="{BB962C8B-B14F-4D97-AF65-F5344CB8AC3E}">
        <p14:creationId xmlns:p14="http://schemas.microsoft.com/office/powerpoint/2010/main" val="1218938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91D54F-AF06-26C4-6644-B7AE914AA77A}"/>
              </a:ext>
            </a:extLst>
          </p:cNvPr>
          <p:cNvSpPr>
            <a:spLocks noGrp="1"/>
          </p:cNvSpPr>
          <p:nvPr>
            <p:ph type="body" idx="1"/>
          </p:nvPr>
        </p:nvSpPr>
        <p:spPr/>
        <p:txBody>
          <a:bodyPr>
            <a:noAutofit/>
          </a:bodyPr>
          <a:lstStyle/>
          <a:p>
            <a:r>
              <a:rPr lang="en-US" sz="3200" u="sng" dirty="0"/>
              <a:t>Board</a:t>
            </a:r>
          </a:p>
        </p:txBody>
      </p:sp>
      <p:sp>
        <p:nvSpPr>
          <p:cNvPr id="6" name="Text Placeholder 5">
            <a:extLst>
              <a:ext uri="{FF2B5EF4-FFF2-40B4-BE49-F238E27FC236}">
                <a16:creationId xmlns:a16="http://schemas.microsoft.com/office/drawing/2014/main" id="{A6578FFF-265F-D7E8-E167-9BD9B683E927}"/>
              </a:ext>
            </a:extLst>
          </p:cNvPr>
          <p:cNvSpPr>
            <a:spLocks noGrp="1"/>
          </p:cNvSpPr>
          <p:nvPr>
            <p:ph type="body" sz="quarter" idx="3"/>
          </p:nvPr>
        </p:nvSpPr>
        <p:spPr/>
        <p:txBody>
          <a:bodyPr>
            <a:noAutofit/>
          </a:bodyPr>
          <a:lstStyle/>
          <a:p>
            <a:r>
              <a:rPr lang="en-US" sz="3200" u="sng" dirty="0"/>
              <a:t>Members</a:t>
            </a:r>
          </a:p>
        </p:txBody>
      </p:sp>
      <p:sp>
        <p:nvSpPr>
          <p:cNvPr id="2" name="Title 1"/>
          <p:cNvSpPr>
            <a:spLocks noGrp="1"/>
          </p:cNvSpPr>
          <p:nvPr>
            <p:ph type="title"/>
          </p:nvPr>
        </p:nvSpPr>
        <p:spPr/>
        <p:txBody>
          <a:bodyPr>
            <a:normAutofit/>
          </a:bodyPr>
          <a:lstStyle/>
          <a:p>
            <a:r>
              <a:rPr lang="en-US" dirty="0"/>
              <a:t>Roles:  The Board and The Members</a:t>
            </a:r>
          </a:p>
        </p:txBody>
      </p:sp>
      <p:sp>
        <p:nvSpPr>
          <p:cNvPr id="3" name="Text Placeholder 2"/>
          <p:cNvSpPr>
            <a:spLocks noGrp="1"/>
          </p:cNvSpPr>
          <p:nvPr>
            <p:ph idx="12"/>
          </p:nvPr>
        </p:nvSpPr>
        <p:spPr>
          <a:xfrm>
            <a:off x="612741" y="2063327"/>
            <a:ext cx="5384835" cy="4658148"/>
          </a:xfrm>
        </p:spPr>
        <p:txBody>
          <a:bodyPr>
            <a:noAutofit/>
          </a:bodyPr>
          <a:lstStyle/>
          <a:p>
            <a:r>
              <a:rPr lang="en-US" sz="2800" dirty="0"/>
              <a:t>Provide oversight </a:t>
            </a:r>
          </a:p>
          <a:p>
            <a:r>
              <a:rPr lang="en-US" sz="2800" dirty="0"/>
              <a:t>Allocate resources</a:t>
            </a:r>
          </a:p>
          <a:p>
            <a:r>
              <a:rPr lang="en-US" sz="2800" dirty="0"/>
              <a:t>Decide what lines of business to be in (consistent with state law)</a:t>
            </a:r>
          </a:p>
          <a:p>
            <a:r>
              <a:rPr lang="en-US" sz="2800" dirty="0"/>
              <a:t>Hire a chief executive</a:t>
            </a:r>
          </a:p>
          <a:p>
            <a:r>
              <a:rPr lang="en-US" sz="2800" dirty="0"/>
              <a:t>Hire and engage the auditor</a:t>
            </a:r>
          </a:p>
          <a:p>
            <a:r>
              <a:rPr lang="en-US" sz="2800" dirty="0"/>
              <a:t>Hire and engage the corporate attorney</a:t>
            </a:r>
          </a:p>
          <a:p>
            <a:r>
              <a:rPr lang="en-US" sz="2800" dirty="0"/>
              <a:t>Meet monthly</a:t>
            </a:r>
          </a:p>
          <a:p>
            <a:endParaRPr lang="en-US" dirty="0"/>
          </a:p>
        </p:txBody>
      </p:sp>
      <p:sp>
        <p:nvSpPr>
          <p:cNvPr id="7" name="Content Placeholder 6">
            <a:extLst>
              <a:ext uri="{FF2B5EF4-FFF2-40B4-BE49-F238E27FC236}">
                <a16:creationId xmlns:a16="http://schemas.microsoft.com/office/drawing/2014/main" id="{F184C28F-7E39-6567-57B1-49FD55149425}"/>
              </a:ext>
            </a:extLst>
          </p:cNvPr>
          <p:cNvSpPr>
            <a:spLocks noGrp="1"/>
          </p:cNvSpPr>
          <p:nvPr>
            <p:ph idx="13"/>
          </p:nvPr>
        </p:nvSpPr>
        <p:spPr>
          <a:xfrm>
            <a:off x="6190558" y="2070763"/>
            <a:ext cx="5384835" cy="4555948"/>
          </a:xfrm>
        </p:spPr>
        <p:txBody>
          <a:bodyPr>
            <a:normAutofit fontScale="92500" lnSpcReduction="10000"/>
          </a:bodyPr>
          <a:lstStyle/>
          <a:p>
            <a:r>
              <a:rPr lang="en-US" sz="3000" dirty="0"/>
              <a:t>Elect directors</a:t>
            </a:r>
          </a:p>
          <a:p>
            <a:r>
              <a:rPr lang="en-US" sz="3000" dirty="0"/>
              <a:t>Change the bylaws </a:t>
            </a:r>
          </a:p>
          <a:p>
            <a:r>
              <a:rPr lang="en-US" sz="3000" dirty="0"/>
              <a:t>Vote on any proposed merger, consolidation, sale, or dissolution of the cooperative</a:t>
            </a:r>
          </a:p>
          <a:p>
            <a:r>
              <a:rPr lang="en-US" sz="3000" dirty="0"/>
              <a:t>Petition for special meetings</a:t>
            </a:r>
          </a:p>
          <a:p>
            <a:r>
              <a:rPr lang="en-US" sz="3000" dirty="0"/>
              <a:t>Petition for removal of individual directors</a:t>
            </a:r>
          </a:p>
          <a:p>
            <a:r>
              <a:rPr lang="en-US" sz="3000" dirty="0"/>
              <a:t>Amend the articles of incorporation</a:t>
            </a:r>
          </a:p>
          <a:p>
            <a:endParaRPr lang="en-US" dirty="0"/>
          </a:p>
        </p:txBody>
      </p:sp>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42" y="208453"/>
            <a:ext cx="11575257" cy="1001370"/>
          </a:xfrm>
        </p:spPr>
        <p:txBody>
          <a:bodyPr>
            <a:noAutofit/>
          </a:bodyPr>
          <a:lstStyle/>
          <a:p>
            <a:r>
              <a:rPr lang="en-US" sz="3600" dirty="0"/>
              <a:t>Fiduciary Responsibility of a Cooperative Director</a:t>
            </a:r>
          </a:p>
        </p:txBody>
      </p:sp>
      <p:sp>
        <p:nvSpPr>
          <p:cNvPr id="3" name="Text Placeholder 2"/>
          <p:cNvSpPr>
            <a:spLocks noGrp="1"/>
          </p:cNvSpPr>
          <p:nvPr>
            <p:ph idx="10"/>
          </p:nvPr>
        </p:nvSpPr>
        <p:spPr/>
        <p:txBody>
          <a:bodyPr>
            <a:normAutofit/>
          </a:bodyPr>
          <a:lstStyle/>
          <a:p>
            <a:r>
              <a:rPr lang="en-US" dirty="0"/>
              <a:t>The board must prudently represent the interests of the members as a group</a:t>
            </a:r>
          </a:p>
          <a:p>
            <a:r>
              <a:rPr lang="en-US" dirty="0"/>
              <a:t>Directors can act on the membership’s behalf only as a group ― not as individual directors</a:t>
            </a:r>
          </a:p>
          <a:p>
            <a:r>
              <a:rPr lang="en-US" dirty="0"/>
              <a:t>Three Duties</a:t>
            </a:r>
          </a:p>
          <a:p>
            <a:pPr lvl="1"/>
            <a:r>
              <a:rPr lang="en-US" dirty="0"/>
              <a:t>Care</a:t>
            </a:r>
          </a:p>
          <a:p>
            <a:pPr lvl="1"/>
            <a:r>
              <a:rPr lang="en-US" dirty="0"/>
              <a:t>Obedience</a:t>
            </a:r>
          </a:p>
          <a:p>
            <a:pPr lvl="1"/>
            <a:r>
              <a:rPr lang="en-US" dirty="0"/>
              <a:t>Loyalty</a:t>
            </a:r>
          </a:p>
        </p:txBody>
      </p:sp>
      <p:pic>
        <p:nvPicPr>
          <p:cNvPr id="8" name="Picture 7">
            <a:extLst>
              <a:ext uri="{FF2B5EF4-FFF2-40B4-BE49-F238E27FC236}">
                <a16:creationId xmlns:a16="http://schemas.microsoft.com/office/drawing/2014/main" id="{1E96845B-782C-FEE1-30EA-12263F70F402}"/>
              </a:ext>
            </a:extLst>
          </p:cNvPr>
          <p:cNvPicPr>
            <a:picLocks noChangeAspect="1"/>
          </p:cNvPicPr>
          <p:nvPr/>
        </p:nvPicPr>
        <p:blipFill>
          <a:blip r:embed="rId4"/>
          <a:stretch>
            <a:fillRect/>
          </a:stretch>
        </p:blipFill>
        <p:spPr>
          <a:xfrm>
            <a:off x="4528287" y="3879408"/>
            <a:ext cx="2124090" cy="2626737"/>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Director Rights</a:t>
            </a:r>
          </a:p>
        </p:txBody>
      </p:sp>
      <p:sp>
        <p:nvSpPr>
          <p:cNvPr id="3" name="Text Placeholder 2"/>
          <p:cNvSpPr>
            <a:spLocks noGrp="1"/>
          </p:cNvSpPr>
          <p:nvPr>
            <p:ph idx="1"/>
          </p:nvPr>
        </p:nvSpPr>
        <p:spPr/>
        <p:txBody>
          <a:bodyPr>
            <a:normAutofit lnSpcReduction="10000"/>
          </a:bodyPr>
          <a:lstStyle/>
          <a:p>
            <a:r>
              <a:rPr lang="en-US" dirty="0"/>
              <a:t>CEO access</a:t>
            </a:r>
          </a:p>
          <a:p>
            <a:r>
              <a:rPr lang="en-US" dirty="0"/>
              <a:t>Books and records</a:t>
            </a:r>
          </a:p>
          <a:p>
            <a:r>
              <a:rPr lang="en-US" dirty="0"/>
              <a:t>Notice of meetings</a:t>
            </a:r>
          </a:p>
          <a:p>
            <a:r>
              <a:rPr lang="en-US" dirty="0"/>
              <a:t>Minutes</a:t>
            </a:r>
          </a:p>
          <a:p>
            <a:r>
              <a:rPr lang="en-US" dirty="0"/>
              <a:t>Outside advice</a:t>
            </a:r>
          </a:p>
          <a:p>
            <a:r>
              <a:rPr lang="en-US" dirty="0"/>
              <a:t>Hear prudent judgment</a:t>
            </a:r>
            <a:br>
              <a:rPr lang="en-US" dirty="0"/>
            </a:br>
            <a:r>
              <a:rPr lang="en-US" dirty="0"/>
              <a:t> of others</a:t>
            </a:r>
          </a:p>
          <a:p>
            <a:r>
              <a:rPr lang="en-US" dirty="0"/>
              <a:t>Reliance on others</a:t>
            </a:r>
          </a:p>
          <a:p>
            <a:pPr lvl="1"/>
            <a:r>
              <a:rPr lang="en-US" dirty="0"/>
              <a:t>Cooperatives attorney</a:t>
            </a:r>
          </a:p>
          <a:p>
            <a:pPr lvl="1"/>
            <a:r>
              <a:rPr lang="en-US" dirty="0"/>
              <a:t>Auditor</a:t>
            </a:r>
          </a:p>
          <a:p>
            <a:pPr lvl="1"/>
            <a:r>
              <a:rPr lang="en-US" dirty="0"/>
              <a:t>Experts</a:t>
            </a:r>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019"/>
          <a:stretch/>
        </p:blipFill>
        <p:spPr bwMode="auto">
          <a:xfrm>
            <a:off x="5430644" y="1318291"/>
            <a:ext cx="6612674" cy="355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In Closing…</a:t>
            </a:r>
          </a:p>
        </p:txBody>
      </p:sp>
      <p:sp>
        <p:nvSpPr>
          <p:cNvPr id="12" name="Subtitle 11">
            <a:extLst>
              <a:ext uri="{FF2B5EF4-FFF2-40B4-BE49-F238E27FC236}">
                <a16:creationId xmlns:a16="http://schemas.microsoft.com/office/drawing/2014/main" id="{15310E8F-FA7B-787D-DEF6-E5388672C6A6}"/>
              </a:ext>
            </a:extLst>
          </p:cNvPr>
          <p:cNvSpPr>
            <a:spLocks noGrp="1"/>
          </p:cNvSpPr>
          <p:nvPr>
            <p:ph type="subTitle" idx="1"/>
          </p:nvPr>
        </p:nvSpPr>
        <p:spPr/>
        <p:txBody>
          <a:bodyPr/>
          <a:lstStyle/>
          <a:p>
            <a:endParaRPr lang="en-US"/>
          </a:p>
        </p:txBody>
      </p:sp>
      <p:sp>
        <p:nvSpPr>
          <p:cNvPr id="13" name="Text Placeholder 12">
            <a:extLst>
              <a:ext uri="{FF2B5EF4-FFF2-40B4-BE49-F238E27FC236}">
                <a16:creationId xmlns:a16="http://schemas.microsoft.com/office/drawing/2014/main" id="{89444967-859A-4A11-84C0-18EA3980B5EF}"/>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id="{400C8B4E-F231-C5D0-FE09-DBE5857FA6AA}"/>
              </a:ext>
            </a:extLst>
          </p:cNvPr>
          <p:cNvSpPr>
            <a:spLocks noGrp="1"/>
          </p:cNvSpPr>
          <p:nvPr>
            <p:ph type="body" sz="quarter" idx="13"/>
          </p:nvPr>
        </p:nvSpPr>
        <p:spPr/>
        <p:txBody>
          <a:bodyPr/>
          <a:lstStyle/>
          <a:p>
            <a:endParaRPr lang="en-US"/>
          </a:p>
        </p:txBody>
      </p:sp>
      <p:sp>
        <p:nvSpPr>
          <p:cNvPr id="6" name="TextBox 5"/>
          <p:cNvSpPr txBox="1">
            <a:spLocks noChangeArrowheads="1"/>
          </p:cNvSpPr>
          <p:nvPr/>
        </p:nvSpPr>
        <p:spPr bwMode="auto">
          <a:xfrm>
            <a:off x="2440158" y="5672601"/>
            <a:ext cx="7924800" cy="609600"/>
          </a:xfrm>
          <a:prstGeom prst="rect">
            <a:avLst/>
          </a:prstGeom>
          <a:noFill/>
          <a:ln>
            <a:miter lim="800000"/>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a:lstStyle>
          <a:p>
            <a:pPr algn="ctr">
              <a:spcBef>
                <a:spcPct val="20000"/>
              </a:spcBef>
              <a:defRPr/>
            </a:pPr>
            <a:endParaRPr lang="en-US" dirty="0">
              <a:latin typeface="+mn-lt"/>
              <a:ea typeface="+mn-ea"/>
            </a:endParaRPr>
          </a:p>
        </p:txBody>
      </p:sp>
      <p:sp>
        <p:nvSpPr>
          <p:cNvPr id="9" name="Text Placeholder 4">
            <a:extLst>
              <a:ext uri="{FF2B5EF4-FFF2-40B4-BE49-F238E27FC236}">
                <a16:creationId xmlns:a16="http://schemas.microsoft.com/office/drawing/2014/main" id="{A4D0B4CF-79DC-40FA-8A0B-C7F17C3D01A6}"/>
              </a:ext>
            </a:extLst>
          </p:cNvPr>
          <p:cNvSpPr txBox="1">
            <a:spLocks/>
          </p:cNvSpPr>
          <p:nvPr/>
        </p:nvSpPr>
        <p:spPr>
          <a:xfrm>
            <a:off x="612741" y="2110152"/>
            <a:ext cx="10944224" cy="626139"/>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Tx/>
              <a:buNone/>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imes" charset="0"/>
                <a:ea typeface="Times" charset="0"/>
                <a:cs typeface="Time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imes" charset="0"/>
                <a:ea typeface="Times" charset="0"/>
                <a:cs typeface="Time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37511682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b="1" i="0" dirty="0">
                <a:solidFill>
                  <a:srgbClr val="222222"/>
                </a:solidFill>
                <a:effectLst/>
              </a:rPr>
              <a:t>Co-ops Are Local Energy and Technology Partners</a:t>
            </a:r>
            <a:endParaRPr lang="en-US" sz="3200" b="0" i="0" dirty="0">
              <a:solidFill>
                <a:srgbClr val="222222"/>
              </a:solidFill>
              <a:effectLst/>
            </a:endParaRPr>
          </a:p>
        </p:txBody>
      </p:sp>
      <p:sp>
        <p:nvSpPr>
          <p:cNvPr id="3" name="Content Placeholder 2"/>
          <p:cNvSpPr>
            <a:spLocks noGrp="1"/>
          </p:cNvSpPr>
          <p:nvPr>
            <p:ph idx="1"/>
          </p:nvPr>
        </p:nvSpPr>
        <p:spPr/>
        <p:txBody>
          <a:bodyPr>
            <a:normAutofit/>
          </a:bodyPr>
          <a:lstStyle/>
          <a:p>
            <a:pPr algn="l">
              <a:buFont typeface="Arial" panose="020B0604020202020204" pitchFamily="34" charset="0"/>
              <a:buChar char="•"/>
            </a:pPr>
            <a:r>
              <a:rPr lang="en-US" dirty="0">
                <a:solidFill>
                  <a:srgbClr val="222222"/>
                </a:solidFill>
              </a:rPr>
              <a:t>B</a:t>
            </a:r>
            <a:r>
              <a:rPr lang="en-US" b="0" i="0" dirty="0">
                <a:solidFill>
                  <a:srgbClr val="222222"/>
                </a:solidFill>
                <a:effectLst/>
              </a:rPr>
              <a:t>uilt by and belong to the communities they serve. </a:t>
            </a:r>
          </a:p>
          <a:p>
            <a:pPr algn="l">
              <a:buFont typeface="Arial" panose="020B0604020202020204" pitchFamily="34" charset="0"/>
              <a:buChar char="•"/>
            </a:pPr>
            <a:r>
              <a:rPr lang="en-US" dirty="0">
                <a:solidFill>
                  <a:srgbClr val="222222"/>
                </a:solidFill>
              </a:rPr>
              <a:t>L</a:t>
            </a:r>
            <a:r>
              <a:rPr lang="en-US" b="0" i="0" dirty="0">
                <a:solidFill>
                  <a:srgbClr val="222222"/>
                </a:solidFill>
                <a:effectLst/>
              </a:rPr>
              <a:t>ed by members from the community</a:t>
            </a:r>
          </a:p>
          <a:p>
            <a:pPr algn="l">
              <a:buFont typeface="Arial" panose="020B0604020202020204" pitchFamily="34" charset="0"/>
              <a:buChar char="•"/>
            </a:pPr>
            <a:r>
              <a:rPr lang="en-US" dirty="0">
                <a:solidFill>
                  <a:srgbClr val="222222"/>
                </a:solidFill>
              </a:rPr>
              <a:t>U</a:t>
            </a:r>
            <a:r>
              <a:rPr lang="en-US" b="0" i="0" dirty="0">
                <a:solidFill>
                  <a:srgbClr val="222222"/>
                </a:solidFill>
                <a:effectLst/>
              </a:rPr>
              <a:t>niquely suited to meet local needs.</a:t>
            </a:r>
          </a:p>
          <a:p>
            <a:pPr algn="l">
              <a:buFont typeface="Arial" panose="020B0604020202020204" pitchFamily="34" charset="0"/>
              <a:buChar char="•"/>
            </a:pPr>
            <a:r>
              <a:rPr lang="en-US" dirty="0">
                <a:solidFill>
                  <a:srgbClr val="222222"/>
                </a:solidFill>
              </a:rPr>
              <a:t>L</a:t>
            </a:r>
            <a:r>
              <a:rPr lang="en-US" b="0" i="0" dirty="0">
                <a:solidFill>
                  <a:srgbClr val="222222"/>
                </a:solidFill>
                <a:effectLst/>
              </a:rPr>
              <a:t>ocal, member-driven structure</a:t>
            </a:r>
          </a:p>
          <a:p>
            <a:pPr algn="l">
              <a:buFont typeface="Arial" panose="020B0604020202020204" pitchFamily="34" charset="0"/>
              <a:buChar char="•"/>
            </a:pPr>
            <a:r>
              <a:rPr lang="en-US" dirty="0">
                <a:solidFill>
                  <a:srgbClr val="222222"/>
                </a:solidFill>
              </a:rPr>
              <a:t>E</a:t>
            </a:r>
            <a:r>
              <a:rPr lang="en-US" b="0" i="0" dirty="0">
                <a:solidFill>
                  <a:srgbClr val="222222"/>
                </a:solidFill>
                <a:effectLst/>
              </a:rPr>
              <a:t>njoy the highest consumer-satisfaction scores within the electric industry, according to J.D. Power </a:t>
            </a:r>
          </a:p>
          <a:p>
            <a:pPr algn="l">
              <a:buFont typeface="Arial" panose="020B0604020202020204" pitchFamily="34" charset="0"/>
              <a:buChar char="•"/>
            </a:pPr>
            <a:r>
              <a:rPr lang="en-US" dirty="0">
                <a:solidFill>
                  <a:srgbClr val="222222"/>
                </a:solidFill>
              </a:rPr>
              <a:t>S</a:t>
            </a:r>
            <a:r>
              <a:rPr lang="en-US" b="0" i="0" dirty="0">
                <a:solidFill>
                  <a:srgbClr val="222222"/>
                </a:solidFill>
                <a:effectLst/>
              </a:rPr>
              <a:t>cored higher than all other energy utilities, according to the American Customer Satisfaction Index</a:t>
            </a:r>
            <a:r>
              <a:rPr lang="en-US" dirty="0">
                <a:solidFill>
                  <a:srgbClr val="222222"/>
                </a:solidFill>
              </a:rPr>
              <a:t> in </a:t>
            </a:r>
            <a:r>
              <a:rPr lang="en-US" b="0" i="0" dirty="0">
                <a:solidFill>
                  <a:srgbClr val="222222"/>
                </a:solidFill>
                <a:effectLst/>
              </a:rPr>
              <a:t>2022-2023.</a:t>
            </a:r>
          </a:p>
          <a:p>
            <a:endParaRPr lang="en-US" dirty="0"/>
          </a:p>
        </p:txBody>
      </p:sp>
    </p:spTree>
    <p:custDataLst>
      <p:tags r:id="rId1"/>
    </p:custDataLst>
    <p:extLst>
      <p:ext uri="{BB962C8B-B14F-4D97-AF65-F5344CB8AC3E}">
        <p14:creationId xmlns:p14="http://schemas.microsoft.com/office/powerpoint/2010/main" val="88255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FB42-AD82-B941-B4A9-6990D7A88F50}"/>
              </a:ext>
            </a:extLst>
          </p:cNvPr>
          <p:cNvSpPr>
            <a:spLocks noGrp="1"/>
          </p:cNvSpPr>
          <p:nvPr>
            <p:ph type="title"/>
          </p:nvPr>
        </p:nvSpPr>
        <p:spPr>
          <a:xfrm>
            <a:off x="616743" y="138113"/>
            <a:ext cx="10958514" cy="657953"/>
          </a:xfrm>
        </p:spPr>
        <p:txBody>
          <a:bodyPr>
            <a:noAutofit/>
          </a:bodyPr>
          <a:lstStyle/>
          <a:p>
            <a:r>
              <a:rPr lang="en-US" sz="3200" dirty="0"/>
              <a:t>Coops are perfectly aligned with the best interest of the Members</a:t>
            </a:r>
          </a:p>
        </p:txBody>
      </p:sp>
      <p:graphicFrame>
        <p:nvGraphicFramePr>
          <p:cNvPr id="4" name="Content Placeholder 3">
            <a:extLst>
              <a:ext uri="{FF2B5EF4-FFF2-40B4-BE49-F238E27FC236}">
                <a16:creationId xmlns:a16="http://schemas.microsoft.com/office/drawing/2014/main" id="{37FAD26C-6DD5-0407-E810-44649E581673}"/>
              </a:ext>
            </a:extLst>
          </p:cNvPr>
          <p:cNvGraphicFramePr>
            <a:graphicFrameLocks noGrp="1"/>
          </p:cNvGraphicFramePr>
          <p:nvPr>
            <p:ph idx="1"/>
            <p:extLst>
              <p:ext uri="{D42A27DB-BD31-4B8C-83A1-F6EECF244321}">
                <p14:modId xmlns:p14="http://schemas.microsoft.com/office/powerpoint/2010/main" val="220476136"/>
              </p:ext>
            </p:extLst>
          </p:nvPr>
        </p:nvGraphicFramePr>
        <p:xfrm>
          <a:off x="612775" y="1160463"/>
          <a:ext cx="10945813" cy="5240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Curved Down 4">
            <a:extLst>
              <a:ext uri="{FF2B5EF4-FFF2-40B4-BE49-F238E27FC236}">
                <a16:creationId xmlns:a16="http://schemas.microsoft.com/office/drawing/2014/main" id="{42AD9D0E-00CC-C8D9-D896-C6AE6BF768C9}"/>
              </a:ext>
            </a:extLst>
          </p:cNvPr>
          <p:cNvSpPr/>
          <p:nvPr/>
        </p:nvSpPr>
        <p:spPr>
          <a:xfrm rot="5400000">
            <a:off x="7670632" y="2309038"/>
            <a:ext cx="1828800" cy="741397"/>
          </a:xfrm>
          <a:prstGeom prst="curved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urved Down 5">
            <a:extLst>
              <a:ext uri="{FF2B5EF4-FFF2-40B4-BE49-F238E27FC236}">
                <a16:creationId xmlns:a16="http://schemas.microsoft.com/office/drawing/2014/main" id="{172DB5A1-7DF3-78A4-2FF7-F77F16D0EDEA}"/>
              </a:ext>
            </a:extLst>
          </p:cNvPr>
          <p:cNvSpPr/>
          <p:nvPr/>
        </p:nvSpPr>
        <p:spPr>
          <a:xfrm rot="5400000">
            <a:off x="7656277" y="4290239"/>
            <a:ext cx="1828800" cy="741397"/>
          </a:xfrm>
          <a:prstGeom prst="curved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47667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Q &amp; A</a:t>
            </a:r>
          </a:p>
        </p:txBody>
      </p:sp>
      <p:sp>
        <p:nvSpPr>
          <p:cNvPr id="12" name="Subtitle 11">
            <a:extLst>
              <a:ext uri="{FF2B5EF4-FFF2-40B4-BE49-F238E27FC236}">
                <a16:creationId xmlns:a16="http://schemas.microsoft.com/office/drawing/2014/main" id="{15310E8F-FA7B-787D-DEF6-E5388672C6A6}"/>
              </a:ext>
            </a:extLst>
          </p:cNvPr>
          <p:cNvSpPr>
            <a:spLocks noGrp="1"/>
          </p:cNvSpPr>
          <p:nvPr>
            <p:ph type="subTitle" idx="1"/>
          </p:nvPr>
        </p:nvSpPr>
        <p:spPr/>
        <p:txBody>
          <a:bodyPr/>
          <a:lstStyle/>
          <a:p>
            <a:endParaRPr lang="en-US"/>
          </a:p>
        </p:txBody>
      </p:sp>
      <p:sp>
        <p:nvSpPr>
          <p:cNvPr id="13" name="Text Placeholder 12">
            <a:extLst>
              <a:ext uri="{FF2B5EF4-FFF2-40B4-BE49-F238E27FC236}">
                <a16:creationId xmlns:a16="http://schemas.microsoft.com/office/drawing/2014/main" id="{89444967-859A-4A11-84C0-18EA3980B5EF}"/>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id="{400C8B4E-F231-C5D0-FE09-DBE5857FA6AA}"/>
              </a:ext>
            </a:extLst>
          </p:cNvPr>
          <p:cNvSpPr>
            <a:spLocks noGrp="1"/>
          </p:cNvSpPr>
          <p:nvPr>
            <p:ph type="body" sz="quarter" idx="13"/>
          </p:nvPr>
        </p:nvSpPr>
        <p:spPr/>
        <p:txBody>
          <a:bodyPr/>
          <a:lstStyle/>
          <a:p>
            <a:endParaRPr lang="en-US"/>
          </a:p>
        </p:txBody>
      </p:sp>
      <p:sp>
        <p:nvSpPr>
          <p:cNvPr id="6" name="TextBox 5"/>
          <p:cNvSpPr txBox="1">
            <a:spLocks noChangeArrowheads="1"/>
          </p:cNvSpPr>
          <p:nvPr/>
        </p:nvSpPr>
        <p:spPr bwMode="auto">
          <a:xfrm>
            <a:off x="2440158" y="5672601"/>
            <a:ext cx="7924800" cy="609600"/>
          </a:xfrm>
          <a:prstGeom prst="rect">
            <a:avLst/>
          </a:prstGeom>
          <a:noFill/>
          <a:ln>
            <a:miter lim="800000"/>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a:lstStyle>
          <a:p>
            <a:pPr algn="ctr">
              <a:spcBef>
                <a:spcPct val="20000"/>
              </a:spcBef>
              <a:defRPr/>
            </a:pPr>
            <a:endParaRPr lang="en-US" dirty="0">
              <a:latin typeface="+mn-lt"/>
              <a:ea typeface="+mn-ea"/>
            </a:endParaRPr>
          </a:p>
        </p:txBody>
      </p:sp>
      <p:sp>
        <p:nvSpPr>
          <p:cNvPr id="9" name="Text Placeholder 4">
            <a:extLst>
              <a:ext uri="{FF2B5EF4-FFF2-40B4-BE49-F238E27FC236}">
                <a16:creationId xmlns:a16="http://schemas.microsoft.com/office/drawing/2014/main" id="{A4D0B4CF-79DC-40FA-8A0B-C7F17C3D01A6}"/>
              </a:ext>
            </a:extLst>
          </p:cNvPr>
          <p:cNvSpPr txBox="1">
            <a:spLocks/>
          </p:cNvSpPr>
          <p:nvPr/>
        </p:nvSpPr>
        <p:spPr>
          <a:xfrm>
            <a:off x="612741" y="2110152"/>
            <a:ext cx="10944224" cy="626139"/>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Tx/>
              <a:buNone/>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imes" charset="0"/>
                <a:ea typeface="Times" charset="0"/>
                <a:cs typeface="Time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imes" charset="0"/>
                <a:ea typeface="Times" charset="0"/>
                <a:cs typeface="Time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13647375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CCBC509-8198-EAEA-F6C2-4B59140FB0AA}"/>
              </a:ext>
            </a:extLst>
          </p:cNvPr>
          <p:cNvSpPr>
            <a:spLocks noGrp="1"/>
          </p:cNvSpPr>
          <p:nvPr>
            <p:ph type="title"/>
          </p:nvPr>
        </p:nvSpPr>
        <p:spPr/>
        <p:txBody>
          <a:bodyPr/>
          <a:lstStyle/>
          <a:p>
            <a:r>
              <a:rPr lang="en-US" dirty="0"/>
              <a:t>US Electric Cooperatives Today:</a:t>
            </a:r>
          </a:p>
        </p:txBody>
      </p:sp>
      <p:sp>
        <p:nvSpPr>
          <p:cNvPr id="20" name="Content Placeholder 19">
            <a:extLst>
              <a:ext uri="{FF2B5EF4-FFF2-40B4-BE49-F238E27FC236}">
                <a16:creationId xmlns:a16="http://schemas.microsoft.com/office/drawing/2014/main" id="{42CDC9FC-1C17-67B3-C151-B71DEB457B5C}"/>
              </a:ext>
            </a:extLst>
          </p:cNvPr>
          <p:cNvSpPr>
            <a:spLocks noGrp="1"/>
          </p:cNvSpPr>
          <p:nvPr>
            <p:ph idx="12"/>
          </p:nvPr>
        </p:nvSpPr>
        <p:spPr>
          <a:xfrm>
            <a:off x="612741" y="928688"/>
            <a:ext cx="5384835" cy="4677939"/>
          </a:xfrm>
        </p:spPr>
        <p:txBody>
          <a:bodyPr>
            <a:noAutofit/>
          </a:bodyPr>
          <a:lstStyle/>
          <a:p>
            <a:r>
              <a:rPr lang="en-US" sz="2400" b="0" i="0" dirty="0">
                <a:solidFill>
                  <a:srgbClr val="222222"/>
                </a:solidFill>
                <a:effectLst/>
              </a:rPr>
              <a:t>Serve</a:t>
            </a:r>
          </a:p>
          <a:p>
            <a:pPr lvl="1"/>
            <a:r>
              <a:rPr lang="en-US" b="0" i="0" dirty="0">
                <a:solidFill>
                  <a:srgbClr val="222222"/>
                </a:solidFill>
                <a:effectLst/>
              </a:rPr>
              <a:t> </a:t>
            </a:r>
            <a:r>
              <a:rPr lang="en-US" sz="1800" b="0" i="0" dirty="0">
                <a:solidFill>
                  <a:srgbClr val="222222"/>
                </a:solidFill>
                <a:effectLst/>
              </a:rPr>
              <a:t>42 million people</a:t>
            </a:r>
          </a:p>
          <a:p>
            <a:pPr lvl="1"/>
            <a:r>
              <a:rPr lang="en-US" sz="1800" b="0" i="0" dirty="0">
                <a:solidFill>
                  <a:srgbClr val="222222"/>
                </a:solidFill>
                <a:effectLst/>
              </a:rPr>
              <a:t>60% of land mass</a:t>
            </a:r>
          </a:p>
          <a:p>
            <a:pPr lvl="1"/>
            <a:r>
              <a:rPr lang="en-US" sz="1800" b="0" i="0" dirty="0">
                <a:solidFill>
                  <a:srgbClr val="222222"/>
                </a:solidFill>
                <a:effectLst/>
              </a:rPr>
              <a:t>13% of the population</a:t>
            </a:r>
          </a:p>
          <a:p>
            <a:pPr lvl="1"/>
            <a:r>
              <a:rPr lang="en-US" sz="1800" dirty="0">
                <a:latin typeface="Arial" panose="020B0604020202020204" pitchFamily="34" charset="0"/>
                <a:cs typeface="Arial" panose="020B0604020202020204" pitchFamily="34" charset="0"/>
              </a:rPr>
              <a:t>42% (2.6 million miles) </a:t>
            </a:r>
            <a:r>
              <a:rPr lang="en-US" sz="1800" dirty="0"/>
              <a:t>of US </a:t>
            </a:r>
            <a:r>
              <a:rPr lang="en-US" sz="1800" dirty="0">
                <a:latin typeface="Arial" panose="020B0604020202020204" pitchFamily="34" charset="0"/>
                <a:cs typeface="Arial" panose="020B0604020202020204" pitchFamily="34" charset="0"/>
              </a:rPr>
              <a:t>power lines</a:t>
            </a:r>
            <a:endParaRPr lang="en-US" sz="1800" b="0" i="0" dirty="0">
              <a:solidFill>
                <a:srgbClr val="222222"/>
              </a:solidFill>
              <a:effectLst/>
            </a:endParaRPr>
          </a:p>
          <a:p>
            <a:r>
              <a:rPr lang="en-US" sz="2400" b="0" i="0" dirty="0">
                <a:solidFill>
                  <a:srgbClr val="222222"/>
                </a:solidFill>
                <a:effectLst/>
              </a:rPr>
              <a:t>832 Distribution and 65 Generation &amp; Transmission Coops</a:t>
            </a:r>
          </a:p>
          <a:p>
            <a:r>
              <a:rPr lang="en-US" sz="2400" b="0" i="0" dirty="0">
                <a:solidFill>
                  <a:srgbClr val="222222"/>
                </a:solidFill>
                <a:effectLst/>
              </a:rPr>
              <a:t>Power over 21.5 million businesses, homes, schools and farms in 48 states (ex. CT &amp; MA).</a:t>
            </a:r>
          </a:p>
          <a:p>
            <a:r>
              <a:rPr lang="en-US" sz="2400" b="0" i="0" dirty="0">
                <a:solidFill>
                  <a:srgbClr val="222222"/>
                </a:solidFill>
                <a:effectLst/>
              </a:rPr>
              <a:t>More than 250 co-ops deployed or are planning to deploy broadband</a:t>
            </a:r>
          </a:p>
          <a:p>
            <a:r>
              <a:rPr lang="en-US" sz="2400" b="0" i="0" dirty="0">
                <a:solidFill>
                  <a:srgbClr val="222222"/>
                </a:solidFill>
                <a:effectLst/>
              </a:rPr>
              <a:t>In 2021 returned more than $1.4 billion in capital credits to their consumer-members.</a:t>
            </a:r>
            <a:endParaRPr lang="en-US" sz="2400" dirty="0"/>
          </a:p>
        </p:txBody>
      </p:sp>
      <p:sp>
        <p:nvSpPr>
          <p:cNvPr id="21" name="Content Placeholder 20">
            <a:extLst>
              <a:ext uri="{FF2B5EF4-FFF2-40B4-BE49-F238E27FC236}">
                <a16:creationId xmlns:a16="http://schemas.microsoft.com/office/drawing/2014/main" id="{D423171E-2766-899E-43E2-64CB4B4E3F0C}"/>
              </a:ext>
            </a:extLst>
          </p:cNvPr>
          <p:cNvSpPr>
            <a:spLocks noGrp="1"/>
          </p:cNvSpPr>
          <p:nvPr>
            <p:ph idx="13"/>
          </p:nvPr>
        </p:nvSpPr>
        <p:spPr/>
        <p:txBody>
          <a:bodyPr/>
          <a:lstStyle/>
          <a:p>
            <a:endParaRPr lang="en-US"/>
          </a:p>
        </p:txBody>
      </p:sp>
      <p:pic>
        <p:nvPicPr>
          <p:cNvPr id="9" name="Picture 8">
            <a:extLst>
              <a:ext uri="{FF2B5EF4-FFF2-40B4-BE49-F238E27FC236}">
                <a16:creationId xmlns:a16="http://schemas.microsoft.com/office/drawing/2014/main" id="{235EC958-8E36-CBCD-BA8F-BB656CB09688}"/>
              </a:ext>
            </a:extLst>
          </p:cNvPr>
          <p:cNvPicPr>
            <a:picLocks noChangeAspect="1"/>
          </p:cNvPicPr>
          <p:nvPr/>
        </p:nvPicPr>
        <p:blipFill>
          <a:blip r:embed="rId2"/>
          <a:stretch>
            <a:fillRect/>
          </a:stretch>
        </p:blipFill>
        <p:spPr>
          <a:xfrm>
            <a:off x="5849395" y="1243936"/>
            <a:ext cx="6177601" cy="4705929"/>
          </a:xfrm>
          <a:prstGeom prst="rect">
            <a:avLst/>
          </a:prstGeom>
        </p:spPr>
      </p:pic>
    </p:spTree>
    <p:extLst>
      <p:ext uri="{BB962C8B-B14F-4D97-AF65-F5344CB8AC3E}">
        <p14:creationId xmlns:p14="http://schemas.microsoft.com/office/powerpoint/2010/main" val="13054635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CCBC509-8198-EAEA-F6C2-4B59140FB0AA}"/>
              </a:ext>
            </a:extLst>
          </p:cNvPr>
          <p:cNvSpPr>
            <a:spLocks noGrp="1"/>
          </p:cNvSpPr>
          <p:nvPr>
            <p:ph type="title"/>
          </p:nvPr>
        </p:nvSpPr>
        <p:spPr/>
        <p:txBody>
          <a:bodyPr/>
          <a:lstStyle/>
          <a:p>
            <a:r>
              <a:rPr lang="en-US" dirty="0"/>
              <a:t>Maine’s Electric Cooperatives:</a:t>
            </a:r>
          </a:p>
        </p:txBody>
      </p:sp>
      <p:sp>
        <p:nvSpPr>
          <p:cNvPr id="20" name="Content Placeholder 19">
            <a:extLst>
              <a:ext uri="{FF2B5EF4-FFF2-40B4-BE49-F238E27FC236}">
                <a16:creationId xmlns:a16="http://schemas.microsoft.com/office/drawing/2014/main" id="{42CDC9FC-1C17-67B3-C151-B71DEB457B5C}"/>
              </a:ext>
            </a:extLst>
          </p:cNvPr>
          <p:cNvSpPr>
            <a:spLocks noGrp="1"/>
          </p:cNvSpPr>
          <p:nvPr>
            <p:ph idx="12"/>
          </p:nvPr>
        </p:nvSpPr>
        <p:spPr>
          <a:xfrm>
            <a:off x="612741" y="928688"/>
            <a:ext cx="5384835" cy="4677939"/>
          </a:xfrm>
        </p:spPr>
        <p:txBody>
          <a:bodyPr>
            <a:noAutofit/>
          </a:bodyPr>
          <a:lstStyle/>
          <a:p>
            <a:pPr marL="0" indent="0">
              <a:buNone/>
            </a:pPr>
            <a:endParaRPr lang="en-US" sz="2400" dirty="0">
              <a:solidFill>
                <a:srgbClr val="222222"/>
              </a:solidFill>
            </a:endParaRPr>
          </a:p>
          <a:p>
            <a:pPr marL="0" indent="0">
              <a:buNone/>
            </a:pPr>
            <a:endParaRPr lang="en-US" sz="2400" b="0" i="0" dirty="0">
              <a:solidFill>
                <a:srgbClr val="222222"/>
              </a:solidFill>
              <a:effectLst/>
            </a:endParaRPr>
          </a:p>
          <a:p>
            <a:pPr lvl="1"/>
            <a:r>
              <a:rPr lang="en-US" sz="1600" dirty="0">
                <a:solidFill>
                  <a:srgbClr val="222222"/>
                </a:solidFill>
              </a:rPr>
              <a:t>Calais, ME</a:t>
            </a:r>
          </a:p>
          <a:p>
            <a:pPr lvl="1"/>
            <a:r>
              <a:rPr lang="en-US" sz="1600" dirty="0">
                <a:solidFill>
                  <a:srgbClr val="222222"/>
                </a:solidFill>
              </a:rPr>
              <a:t>12,864 consumers</a:t>
            </a:r>
          </a:p>
          <a:p>
            <a:pPr lvl="1"/>
            <a:r>
              <a:rPr lang="en-US" sz="1600" dirty="0">
                <a:solidFill>
                  <a:srgbClr val="222222"/>
                </a:solidFill>
              </a:rPr>
              <a:t>Founded 1940</a:t>
            </a:r>
          </a:p>
          <a:p>
            <a:pPr marL="457200" lvl="1" indent="0">
              <a:buNone/>
            </a:pPr>
            <a:endParaRPr lang="en-US" sz="1600" dirty="0">
              <a:solidFill>
                <a:srgbClr val="222222"/>
              </a:solidFill>
            </a:endParaRPr>
          </a:p>
          <a:p>
            <a:pPr lvl="1"/>
            <a:endParaRPr lang="en-US" sz="1600" dirty="0">
              <a:solidFill>
                <a:srgbClr val="222222"/>
              </a:solidFill>
            </a:endParaRPr>
          </a:p>
          <a:p>
            <a:pPr lvl="1"/>
            <a:endParaRPr lang="en-US" sz="1600" dirty="0">
              <a:solidFill>
                <a:srgbClr val="222222"/>
              </a:solidFill>
            </a:endParaRPr>
          </a:p>
          <a:p>
            <a:pPr marL="457200" lvl="1" indent="0">
              <a:buNone/>
            </a:pPr>
            <a:endParaRPr lang="en-US" sz="1600" dirty="0">
              <a:solidFill>
                <a:srgbClr val="222222"/>
              </a:solidFill>
            </a:endParaRPr>
          </a:p>
          <a:p>
            <a:pPr lvl="1"/>
            <a:r>
              <a:rPr lang="en-US" sz="1600" dirty="0" err="1"/>
              <a:t>Vinalhaven</a:t>
            </a:r>
            <a:r>
              <a:rPr lang="en-US" sz="1600" dirty="0"/>
              <a:t>, ME</a:t>
            </a:r>
          </a:p>
          <a:p>
            <a:pPr lvl="1"/>
            <a:r>
              <a:rPr lang="en-US" sz="1600" dirty="0"/>
              <a:t>2,091 consumers</a:t>
            </a:r>
          </a:p>
          <a:p>
            <a:pPr lvl="1"/>
            <a:r>
              <a:rPr lang="en-US" sz="1600" dirty="0"/>
              <a:t>Founded 1975</a:t>
            </a:r>
          </a:p>
          <a:p>
            <a:pPr lvl="1"/>
            <a:endParaRPr lang="en-US" sz="1600" dirty="0"/>
          </a:p>
          <a:p>
            <a:pPr lvl="1"/>
            <a:endParaRPr lang="en-US" sz="1600" dirty="0"/>
          </a:p>
          <a:p>
            <a:pPr lvl="1"/>
            <a:endParaRPr lang="en-US" sz="1600" dirty="0"/>
          </a:p>
          <a:p>
            <a:pPr lvl="1"/>
            <a:r>
              <a:rPr lang="en-US" sz="1600" dirty="0"/>
              <a:t>Isle Au Haut, ME</a:t>
            </a:r>
          </a:p>
          <a:p>
            <a:pPr lvl="1"/>
            <a:r>
              <a:rPr lang="en-US" sz="1600" dirty="0"/>
              <a:t>128 consumers</a:t>
            </a:r>
          </a:p>
          <a:p>
            <a:pPr lvl="1"/>
            <a:r>
              <a:rPr lang="en-US" sz="1600" dirty="0"/>
              <a:t>Founded 1983</a:t>
            </a:r>
          </a:p>
        </p:txBody>
      </p:sp>
      <p:pic>
        <p:nvPicPr>
          <p:cNvPr id="1026" name="Picture 2" descr="Home">
            <a:extLst>
              <a:ext uri="{FF2B5EF4-FFF2-40B4-BE49-F238E27FC236}">
                <a16:creationId xmlns:a16="http://schemas.microsoft.com/office/drawing/2014/main" id="{CBF2DB9F-5D33-3F0A-4B5B-D17932BD7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4" y="1038432"/>
            <a:ext cx="2426379" cy="6824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470E313-DAC7-DBCC-7BA7-408BDD1EF58F}"/>
              </a:ext>
            </a:extLst>
          </p:cNvPr>
          <p:cNvPicPr>
            <a:picLocks noChangeAspect="1"/>
          </p:cNvPicPr>
          <p:nvPr/>
        </p:nvPicPr>
        <p:blipFill>
          <a:blip r:embed="rId3"/>
          <a:stretch>
            <a:fillRect/>
          </a:stretch>
        </p:blipFill>
        <p:spPr>
          <a:xfrm>
            <a:off x="692693" y="2838100"/>
            <a:ext cx="794334" cy="801863"/>
          </a:xfrm>
          <a:prstGeom prst="rect">
            <a:avLst/>
          </a:prstGeom>
        </p:spPr>
      </p:pic>
      <p:pic>
        <p:nvPicPr>
          <p:cNvPr id="5" name="Picture 4">
            <a:extLst>
              <a:ext uri="{FF2B5EF4-FFF2-40B4-BE49-F238E27FC236}">
                <a16:creationId xmlns:a16="http://schemas.microsoft.com/office/drawing/2014/main" id="{FD092FC7-7543-ABF8-D02B-6E32781EBBBE}"/>
              </a:ext>
            </a:extLst>
          </p:cNvPr>
          <p:cNvPicPr>
            <a:picLocks noChangeAspect="1"/>
          </p:cNvPicPr>
          <p:nvPr/>
        </p:nvPicPr>
        <p:blipFill>
          <a:blip r:embed="rId4"/>
          <a:stretch>
            <a:fillRect/>
          </a:stretch>
        </p:blipFill>
        <p:spPr>
          <a:xfrm>
            <a:off x="614364" y="4692554"/>
            <a:ext cx="794334" cy="770525"/>
          </a:xfrm>
          <a:prstGeom prst="rect">
            <a:avLst/>
          </a:prstGeom>
        </p:spPr>
      </p:pic>
      <p:pic>
        <p:nvPicPr>
          <p:cNvPr id="10" name="Content Placeholder 9">
            <a:extLst>
              <a:ext uri="{FF2B5EF4-FFF2-40B4-BE49-F238E27FC236}">
                <a16:creationId xmlns:a16="http://schemas.microsoft.com/office/drawing/2014/main" id="{9FB29B8E-BDC5-EDA1-4B4C-11121011A6EA}"/>
              </a:ext>
            </a:extLst>
          </p:cNvPr>
          <p:cNvPicPr>
            <a:picLocks noGrp="1" noChangeAspect="1"/>
          </p:cNvPicPr>
          <p:nvPr>
            <p:ph idx="13"/>
          </p:nvPr>
        </p:nvPicPr>
        <p:blipFill>
          <a:blip r:embed="rId5"/>
          <a:stretch>
            <a:fillRect/>
          </a:stretch>
        </p:blipFill>
        <p:spPr>
          <a:xfrm>
            <a:off x="5438274" y="1007660"/>
            <a:ext cx="4389118" cy="5680037"/>
          </a:xfrm>
          <a:prstGeom prst="rect">
            <a:avLst/>
          </a:prstGeom>
        </p:spPr>
      </p:pic>
      <p:cxnSp>
        <p:nvCxnSpPr>
          <p:cNvPr id="4" name="Straight Arrow Connector 3">
            <a:extLst>
              <a:ext uri="{FF2B5EF4-FFF2-40B4-BE49-F238E27FC236}">
                <a16:creationId xmlns:a16="http://schemas.microsoft.com/office/drawing/2014/main" id="{210D052B-E0E1-D40A-863F-C0ADBD345B4A}"/>
              </a:ext>
            </a:extLst>
          </p:cNvPr>
          <p:cNvCxnSpPr/>
          <p:nvPr/>
        </p:nvCxnSpPr>
        <p:spPr>
          <a:xfrm>
            <a:off x="3130475" y="1387736"/>
            <a:ext cx="4937760" cy="2151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9073695-89CA-D015-1470-5483A7F4E0B3}"/>
              </a:ext>
            </a:extLst>
          </p:cNvPr>
          <p:cNvCxnSpPr>
            <a:cxnSpLocks/>
          </p:cNvCxnSpPr>
          <p:nvPr/>
        </p:nvCxnSpPr>
        <p:spPr>
          <a:xfrm>
            <a:off x="1487027" y="3150514"/>
            <a:ext cx="5920343" cy="1904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CA5C47D-2CB6-B412-2987-EF47CBF23681}"/>
              </a:ext>
            </a:extLst>
          </p:cNvPr>
          <p:cNvCxnSpPr/>
          <p:nvPr/>
        </p:nvCxnSpPr>
        <p:spPr>
          <a:xfrm>
            <a:off x="1613647" y="4894729"/>
            <a:ext cx="6002767" cy="290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487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Density and Costs </a:t>
            </a:r>
            <a:r>
              <a:rPr lang="en-US" sz="3200" dirty="0"/>
              <a:t>(per mile of line)</a:t>
            </a:r>
          </a:p>
        </p:txBody>
      </p:sp>
      <p:cxnSp>
        <p:nvCxnSpPr>
          <p:cNvPr id="4" name="Straight Connector 3"/>
          <p:cNvCxnSpPr/>
          <p:nvPr/>
        </p:nvCxnSpPr>
        <p:spPr>
          <a:xfrm>
            <a:off x="3556001" y="1447801"/>
            <a:ext cx="0" cy="4464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556000" y="5907107"/>
            <a:ext cx="7823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08000" y="1691045"/>
            <a:ext cx="2946400" cy="523220"/>
          </a:xfrm>
          <a:prstGeom prst="rect">
            <a:avLst/>
          </a:prstGeom>
          <a:noFill/>
        </p:spPr>
        <p:txBody>
          <a:bodyPr wrap="square" rtlCol="0">
            <a:spAutoFit/>
          </a:bodyPr>
          <a:lstStyle/>
          <a:p>
            <a:pPr algn="r"/>
            <a:r>
              <a:rPr lang="en-US" sz="2800" b="1" dirty="0">
                <a:latin typeface="Franklin Gothic Book" pitchFamily="34" charset="0"/>
              </a:rPr>
              <a:t>Municipal Utilities</a:t>
            </a:r>
          </a:p>
        </p:txBody>
      </p:sp>
      <p:sp>
        <p:nvSpPr>
          <p:cNvPr id="7" name="TextBox 6"/>
          <p:cNvSpPr txBox="1"/>
          <p:nvPr/>
        </p:nvSpPr>
        <p:spPr>
          <a:xfrm>
            <a:off x="508000" y="3215046"/>
            <a:ext cx="3048000" cy="954107"/>
          </a:xfrm>
          <a:prstGeom prst="rect">
            <a:avLst/>
          </a:prstGeom>
          <a:noFill/>
        </p:spPr>
        <p:txBody>
          <a:bodyPr wrap="square" rtlCol="0">
            <a:spAutoFit/>
          </a:bodyPr>
          <a:lstStyle/>
          <a:p>
            <a:pPr algn="r"/>
            <a:r>
              <a:rPr lang="en-US" sz="2800" b="1" dirty="0">
                <a:latin typeface="Franklin Gothic Book" pitchFamily="34" charset="0"/>
              </a:rPr>
              <a:t>Investor- Owned Utilities</a:t>
            </a:r>
          </a:p>
        </p:txBody>
      </p:sp>
      <p:sp>
        <p:nvSpPr>
          <p:cNvPr id="8" name="TextBox 7"/>
          <p:cNvSpPr txBox="1"/>
          <p:nvPr/>
        </p:nvSpPr>
        <p:spPr>
          <a:xfrm>
            <a:off x="203200" y="4953001"/>
            <a:ext cx="3352800" cy="523220"/>
          </a:xfrm>
          <a:prstGeom prst="rect">
            <a:avLst/>
          </a:prstGeom>
          <a:noFill/>
        </p:spPr>
        <p:txBody>
          <a:bodyPr wrap="square" rtlCol="0">
            <a:spAutoFit/>
          </a:bodyPr>
          <a:lstStyle/>
          <a:p>
            <a:pPr algn="r"/>
            <a:r>
              <a:rPr lang="en-US" sz="2800" b="1" dirty="0">
                <a:latin typeface="Franklin Gothic Book" pitchFamily="34" charset="0"/>
              </a:rPr>
              <a:t>Electric Cooperatives</a:t>
            </a:r>
          </a:p>
        </p:txBody>
      </p:sp>
      <p:sp>
        <p:nvSpPr>
          <p:cNvPr id="9" name="TextBox 8"/>
          <p:cNvSpPr txBox="1"/>
          <p:nvPr/>
        </p:nvSpPr>
        <p:spPr>
          <a:xfrm>
            <a:off x="4165600" y="5902642"/>
            <a:ext cx="508000" cy="523220"/>
          </a:xfrm>
          <a:prstGeom prst="rect">
            <a:avLst/>
          </a:prstGeom>
          <a:noFill/>
        </p:spPr>
        <p:txBody>
          <a:bodyPr wrap="square" rtlCol="0">
            <a:spAutoFit/>
          </a:bodyPr>
          <a:lstStyle/>
          <a:p>
            <a:r>
              <a:rPr lang="en-US" sz="2800" b="1" dirty="0">
                <a:latin typeface="Franklin Gothic Book" pitchFamily="34" charset="0"/>
              </a:rPr>
              <a:t>0</a:t>
            </a:r>
          </a:p>
        </p:txBody>
      </p:sp>
      <p:sp>
        <p:nvSpPr>
          <p:cNvPr id="10" name="TextBox 9"/>
          <p:cNvSpPr txBox="1"/>
          <p:nvPr/>
        </p:nvSpPr>
        <p:spPr>
          <a:xfrm>
            <a:off x="5384800" y="5902642"/>
            <a:ext cx="812800" cy="523220"/>
          </a:xfrm>
          <a:prstGeom prst="rect">
            <a:avLst/>
          </a:prstGeom>
          <a:noFill/>
        </p:spPr>
        <p:txBody>
          <a:bodyPr wrap="square" rtlCol="0">
            <a:spAutoFit/>
          </a:bodyPr>
          <a:lstStyle/>
          <a:p>
            <a:r>
              <a:rPr lang="en-US" sz="2800" b="1" dirty="0">
                <a:latin typeface="Franklin Gothic Book" pitchFamily="34" charset="0"/>
              </a:rPr>
              <a:t>10</a:t>
            </a:r>
          </a:p>
        </p:txBody>
      </p:sp>
      <p:sp>
        <p:nvSpPr>
          <p:cNvPr id="11" name="TextBox 10"/>
          <p:cNvSpPr txBox="1"/>
          <p:nvPr/>
        </p:nvSpPr>
        <p:spPr>
          <a:xfrm>
            <a:off x="6604000" y="5902642"/>
            <a:ext cx="812800" cy="523220"/>
          </a:xfrm>
          <a:prstGeom prst="rect">
            <a:avLst/>
          </a:prstGeom>
          <a:noFill/>
        </p:spPr>
        <p:txBody>
          <a:bodyPr wrap="square" rtlCol="0">
            <a:spAutoFit/>
          </a:bodyPr>
          <a:lstStyle/>
          <a:p>
            <a:r>
              <a:rPr lang="en-US" sz="2800" b="1" dirty="0">
                <a:latin typeface="Franklin Gothic Book" pitchFamily="34" charset="0"/>
              </a:rPr>
              <a:t>20</a:t>
            </a:r>
          </a:p>
        </p:txBody>
      </p:sp>
      <p:sp>
        <p:nvSpPr>
          <p:cNvPr id="12" name="TextBox 11"/>
          <p:cNvSpPr txBox="1"/>
          <p:nvPr/>
        </p:nvSpPr>
        <p:spPr>
          <a:xfrm>
            <a:off x="7823200" y="5902642"/>
            <a:ext cx="914400" cy="523220"/>
          </a:xfrm>
          <a:prstGeom prst="rect">
            <a:avLst/>
          </a:prstGeom>
          <a:noFill/>
        </p:spPr>
        <p:txBody>
          <a:bodyPr wrap="square" rtlCol="0">
            <a:spAutoFit/>
          </a:bodyPr>
          <a:lstStyle/>
          <a:p>
            <a:r>
              <a:rPr lang="en-US" sz="2800" b="1" dirty="0">
                <a:latin typeface="Franklin Gothic Book" pitchFamily="34" charset="0"/>
              </a:rPr>
              <a:t>30</a:t>
            </a:r>
          </a:p>
        </p:txBody>
      </p:sp>
      <p:sp>
        <p:nvSpPr>
          <p:cNvPr id="13" name="TextBox 12"/>
          <p:cNvSpPr txBox="1"/>
          <p:nvPr/>
        </p:nvSpPr>
        <p:spPr>
          <a:xfrm>
            <a:off x="9042400" y="5902642"/>
            <a:ext cx="812800" cy="523220"/>
          </a:xfrm>
          <a:prstGeom prst="rect">
            <a:avLst/>
          </a:prstGeom>
          <a:noFill/>
        </p:spPr>
        <p:txBody>
          <a:bodyPr wrap="square" rtlCol="0">
            <a:spAutoFit/>
          </a:bodyPr>
          <a:lstStyle/>
          <a:p>
            <a:r>
              <a:rPr lang="en-US" sz="2800" b="1" dirty="0">
                <a:latin typeface="Franklin Gothic Book" pitchFamily="34" charset="0"/>
              </a:rPr>
              <a:t>40</a:t>
            </a:r>
          </a:p>
        </p:txBody>
      </p:sp>
      <p:sp>
        <p:nvSpPr>
          <p:cNvPr id="14" name="TextBox 13"/>
          <p:cNvSpPr txBox="1"/>
          <p:nvPr/>
        </p:nvSpPr>
        <p:spPr>
          <a:xfrm>
            <a:off x="10261600" y="5902642"/>
            <a:ext cx="914400" cy="523220"/>
          </a:xfrm>
          <a:prstGeom prst="rect">
            <a:avLst/>
          </a:prstGeom>
          <a:noFill/>
        </p:spPr>
        <p:txBody>
          <a:bodyPr wrap="square" rtlCol="0">
            <a:spAutoFit/>
          </a:bodyPr>
          <a:lstStyle/>
          <a:p>
            <a:r>
              <a:rPr lang="en-US" sz="2800" b="1" dirty="0">
                <a:latin typeface="Franklin Gothic Book" pitchFamily="34" charset="0"/>
              </a:rPr>
              <a:t>50</a:t>
            </a:r>
          </a:p>
        </p:txBody>
      </p:sp>
      <p:sp>
        <p:nvSpPr>
          <p:cNvPr id="34" name="TextBox 33"/>
          <p:cNvSpPr txBox="1"/>
          <p:nvPr/>
        </p:nvSpPr>
        <p:spPr>
          <a:xfrm>
            <a:off x="4978400" y="5145107"/>
            <a:ext cx="1219200" cy="523220"/>
          </a:xfrm>
          <a:prstGeom prst="rect">
            <a:avLst/>
          </a:prstGeom>
          <a:noFill/>
        </p:spPr>
        <p:txBody>
          <a:bodyPr wrap="square" rtlCol="0">
            <a:spAutoFit/>
          </a:bodyPr>
          <a:lstStyle/>
          <a:p>
            <a:r>
              <a:rPr lang="en-US" sz="2800" b="1" dirty="0">
                <a:latin typeface="Franklin Gothic Book" pitchFamily="34" charset="0"/>
              </a:rPr>
              <a:t>(7.4)</a:t>
            </a:r>
          </a:p>
        </p:txBody>
      </p:sp>
      <p:sp>
        <p:nvSpPr>
          <p:cNvPr id="35" name="TextBox 34"/>
          <p:cNvSpPr txBox="1"/>
          <p:nvPr/>
        </p:nvSpPr>
        <p:spPr>
          <a:xfrm>
            <a:off x="8839200" y="3443645"/>
            <a:ext cx="1422400" cy="523220"/>
          </a:xfrm>
          <a:prstGeom prst="rect">
            <a:avLst/>
          </a:prstGeom>
          <a:noFill/>
        </p:spPr>
        <p:txBody>
          <a:bodyPr wrap="square" rtlCol="0">
            <a:spAutoFit/>
          </a:bodyPr>
          <a:lstStyle/>
          <a:p>
            <a:r>
              <a:rPr lang="en-US" sz="2800" b="1" dirty="0">
                <a:latin typeface="Franklin Gothic Book" pitchFamily="34" charset="0"/>
              </a:rPr>
              <a:t>(34)</a:t>
            </a:r>
          </a:p>
        </p:txBody>
      </p:sp>
      <p:sp>
        <p:nvSpPr>
          <p:cNvPr id="36" name="TextBox 35"/>
          <p:cNvSpPr txBox="1"/>
          <p:nvPr/>
        </p:nvSpPr>
        <p:spPr>
          <a:xfrm>
            <a:off x="10769600" y="1767245"/>
            <a:ext cx="1320800" cy="523220"/>
          </a:xfrm>
          <a:prstGeom prst="rect">
            <a:avLst/>
          </a:prstGeom>
          <a:noFill/>
        </p:spPr>
        <p:txBody>
          <a:bodyPr wrap="square" rtlCol="0">
            <a:spAutoFit/>
          </a:bodyPr>
          <a:lstStyle/>
          <a:p>
            <a:r>
              <a:rPr lang="en-US" sz="2800" b="1" dirty="0">
                <a:latin typeface="Franklin Gothic Book" pitchFamily="34" charset="0"/>
              </a:rPr>
              <a:t>(48)</a:t>
            </a:r>
          </a:p>
        </p:txBody>
      </p:sp>
      <p:pic>
        <p:nvPicPr>
          <p:cNvPr id="41" name="Picture 4" descr="C:\Users\dxr0\AppData\Local\Temp\stick_figure_couple_standing_together_1877.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3563917" y="1447801"/>
            <a:ext cx="1414484" cy="140068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dxr0\AppData\Local\Temp\stick_figure_couple_standing_together_1877.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4884717" y="1447801"/>
            <a:ext cx="1414484" cy="140068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Users\dxr0\AppData\Local\Temp\stick_figure_couple_standing_together_1877.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165197" y="1447801"/>
            <a:ext cx="1414484" cy="140068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Users\dxr0\AppData\Local\Temp\stick_figure_couple_standing_together_1877.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7454406" y="1447801"/>
            <a:ext cx="1414484" cy="140068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C:\Users\dxr0\AppData\Local\Temp\stick_figure_couple_standing_together_1877.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8724406" y="1447801"/>
            <a:ext cx="1414484" cy="140068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dxr0\AppData\Local\Temp\stick_figure_couple_standing_together_187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917" y="3234739"/>
            <a:ext cx="1414484" cy="140068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Users\dxr0\AppData\Local\Temp\stick_figure_couple_standing_together_1877.png"/>
          <p:cNvPicPr>
            <a:picLocks noChangeAspect="1" noChangeArrowheads="1"/>
          </p:cNvPicPr>
          <p:nvPr/>
        </p:nvPicPr>
        <p:blipFill rotWithShape="1">
          <a:blip r:embed="rId4" cstate="print">
            <a:biLevel thresh="75000"/>
            <a:extLst>
              <a:ext uri="{28A0092B-C50C-407E-A947-70E740481C1C}">
                <a14:useLocalDpi xmlns:a14="http://schemas.microsoft.com/office/drawing/2010/main" val="0"/>
              </a:ext>
            </a:extLst>
          </a:blip>
          <a:srcRect r="50000"/>
          <a:stretch/>
        </p:blipFill>
        <p:spPr bwMode="auto">
          <a:xfrm>
            <a:off x="10011560" y="1447801"/>
            <a:ext cx="707241" cy="140068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Users\dxr0\AppData\Local\Temp\stick_figure_couple_standing_together_187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4717" y="3234739"/>
            <a:ext cx="1414484" cy="140068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dxr0\AppData\Local\Temp\stick_figure_couple_standing_together_187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2798" y="3234739"/>
            <a:ext cx="1414484" cy="140068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Users\dxr0\AppData\Local\Temp\stick_figure_couple_standing_together_187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4642" y="3234739"/>
            <a:ext cx="1414484" cy="14006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Users\dxr0\AppData\Local\Temp\stick_figure_couple_standing_together_1877.png"/>
          <p:cNvPicPr>
            <a:picLocks noChangeAspect="1" noChangeArrowheads="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625868" y="4763571"/>
            <a:ext cx="1414484" cy="14006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CCBC509-8198-EAEA-F6C2-4B59140FB0AA}"/>
              </a:ext>
            </a:extLst>
          </p:cNvPr>
          <p:cNvSpPr>
            <a:spLocks noGrp="1"/>
          </p:cNvSpPr>
          <p:nvPr>
            <p:ph type="title"/>
          </p:nvPr>
        </p:nvSpPr>
        <p:spPr/>
        <p:txBody>
          <a:bodyPr>
            <a:normAutofit fontScale="90000"/>
          </a:bodyPr>
          <a:lstStyle/>
          <a:p>
            <a:r>
              <a:rPr lang="en-US" dirty="0"/>
              <a:t>Industry Transition </a:t>
            </a:r>
            <a:r>
              <a:rPr lang="en-US" sz="3200" dirty="0"/>
              <a:t>(43% generated / 57% purchased)</a:t>
            </a:r>
          </a:p>
        </p:txBody>
      </p:sp>
      <p:pic>
        <p:nvPicPr>
          <p:cNvPr id="15" name="Content Placeholder 14">
            <a:extLst>
              <a:ext uri="{FF2B5EF4-FFF2-40B4-BE49-F238E27FC236}">
                <a16:creationId xmlns:a16="http://schemas.microsoft.com/office/drawing/2014/main" id="{111EB418-B010-005D-72A2-3F1115543147}"/>
              </a:ext>
            </a:extLst>
          </p:cNvPr>
          <p:cNvPicPr>
            <a:picLocks noGrp="1" noChangeAspect="1"/>
          </p:cNvPicPr>
          <p:nvPr>
            <p:ph idx="12"/>
          </p:nvPr>
        </p:nvPicPr>
        <p:blipFill>
          <a:blip r:embed="rId2"/>
          <a:stretch>
            <a:fillRect/>
          </a:stretch>
        </p:blipFill>
        <p:spPr>
          <a:xfrm>
            <a:off x="6679933" y="1671534"/>
            <a:ext cx="4878655" cy="4706970"/>
          </a:xfrm>
        </p:spPr>
      </p:pic>
      <p:sp>
        <p:nvSpPr>
          <p:cNvPr id="12" name="Content Placeholder 11">
            <a:extLst>
              <a:ext uri="{FF2B5EF4-FFF2-40B4-BE49-F238E27FC236}">
                <a16:creationId xmlns:a16="http://schemas.microsoft.com/office/drawing/2014/main" id="{E63F34E8-634D-FCE1-CFB0-F48096FF8103}"/>
              </a:ext>
            </a:extLst>
          </p:cNvPr>
          <p:cNvSpPr>
            <a:spLocks noGrp="1"/>
          </p:cNvSpPr>
          <p:nvPr>
            <p:ph idx="10"/>
          </p:nvPr>
        </p:nvSpPr>
        <p:spPr/>
        <p:txBody>
          <a:bodyPr/>
          <a:lstStyle/>
          <a:p>
            <a:endParaRPr lang="en-US"/>
          </a:p>
        </p:txBody>
      </p:sp>
      <p:pic>
        <p:nvPicPr>
          <p:cNvPr id="8" name="Picture 7">
            <a:extLst>
              <a:ext uri="{FF2B5EF4-FFF2-40B4-BE49-F238E27FC236}">
                <a16:creationId xmlns:a16="http://schemas.microsoft.com/office/drawing/2014/main" id="{DFE9C4E5-DABC-0562-14E4-B3F1886B2847}"/>
              </a:ext>
            </a:extLst>
          </p:cNvPr>
          <p:cNvPicPr>
            <a:picLocks noChangeAspect="1"/>
          </p:cNvPicPr>
          <p:nvPr/>
        </p:nvPicPr>
        <p:blipFill>
          <a:blip r:embed="rId3"/>
          <a:stretch>
            <a:fillRect/>
          </a:stretch>
        </p:blipFill>
        <p:spPr>
          <a:xfrm>
            <a:off x="227855" y="1485166"/>
            <a:ext cx="5774518" cy="4557211"/>
          </a:xfrm>
          <a:prstGeom prst="rect">
            <a:avLst/>
          </a:prstGeom>
        </p:spPr>
      </p:pic>
    </p:spTree>
    <p:extLst>
      <p:ext uri="{BB962C8B-B14F-4D97-AF65-F5344CB8AC3E}">
        <p14:creationId xmlns:p14="http://schemas.microsoft.com/office/powerpoint/2010/main" val="12981054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B8851E-5494-D7F6-6A0E-479E4B45890E}"/>
              </a:ext>
            </a:extLst>
          </p:cNvPr>
          <p:cNvSpPr>
            <a:spLocks noGrp="1"/>
          </p:cNvSpPr>
          <p:nvPr>
            <p:ph type="body" idx="1"/>
          </p:nvPr>
        </p:nvSpPr>
        <p:spPr/>
        <p:txBody>
          <a:bodyPr/>
          <a:lstStyle/>
          <a:p>
            <a:r>
              <a:rPr lang="en-US" dirty="0"/>
              <a:t>Innovation Hubs</a:t>
            </a:r>
          </a:p>
        </p:txBody>
      </p:sp>
      <p:sp>
        <p:nvSpPr>
          <p:cNvPr id="3" name="Text Placeholder 2">
            <a:extLst>
              <a:ext uri="{FF2B5EF4-FFF2-40B4-BE49-F238E27FC236}">
                <a16:creationId xmlns:a16="http://schemas.microsoft.com/office/drawing/2014/main" id="{D3F5B6E9-B390-D555-7B53-98E2A0620234}"/>
              </a:ext>
            </a:extLst>
          </p:cNvPr>
          <p:cNvSpPr>
            <a:spLocks noGrp="1"/>
          </p:cNvSpPr>
          <p:nvPr>
            <p:ph type="body" sz="quarter" idx="3"/>
          </p:nvPr>
        </p:nvSpPr>
        <p:spPr/>
        <p:txBody>
          <a:bodyPr/>
          <a:lstStyle/>
          <a:p>
            <a:r>
              <a:rPr lang="en-US" dirty="0"/>
              <a:t>Closing the Digital Divide</a:t>
            </a:r>
          </a:p>
        </p:txBody>
      </p:sp>
      <p:sp>
        <p:nvSpPr>
          <p:cNvPr id="4" name="Title 3">
            <a:extLst>
              <a:ext uri="{FF2B5EF4-FFF2-40B4-BE49-F238E27FC236}">
                <a16:creationId xmlns:a16="http://schemas.microsoft.com/office/drawing/2014/main" id="{BDA9EC64-168A-A511-BC9A-21B3DD1C3E9A}"/>
              </a:ext>
            </a:extLst>
          </p:cNvPr>
          <p:cNvSpPr>
            <a:spLocks noGrp="1"/>
          </p:cNvSpPr>
          <p:nvPr>
            <p:ph type="title"/>
          </p:nvPr>
        </p:nvSpPr>
        <p:spPr/>
        <p:txBody>
          <a:bodyPr/>
          <a:lstStyle/>
          <a:p>
            <a:r>
              <a:rPr lang="en-US" dirty="0"/>
              <a:t>Cooperative Technology</a:t>
            </a:r>
          </a:p>
        </p:txBody>
      </p:sp>
      <p:sp>
        <p:nvSpPr>
          <p:cNvPr id="5" name="Content Placeholder 4">
            <a:extLst>
              <a:ext uri="{FF2B5EF4-FFF2-40B4-BE49-F238E27FC236}">
                <a16:creationId xmlns:a16="http://schemas.microsoft.com/office/drawing/2014/main" id="{6ED0EC8A-6B57-9661-E00A-8DDC9A5ED748}"/>
              </a:ext>
            </a:extLst>
          </p:cNvPr>
          <p:cNvSpPr>
            <a:spLocks noGrp="1"/>
          </p:cNvSpPr>
          <p:nvPr>
            <p:ph idx="12"/>
          </p:nvPr>
        </p:nvSpPr>
        <p:spPr/>
        <p:txBody>
          <a:bodyPr>
            <a:noAutofit/>
          </a:bodyPr>
          <a:lstStyle/>
          <a:p>
            <a:pPr algn="l">
              <a:buFont typeface="Arial" panose="020B0604020202020204" pitchFamily="34" charset="0"/>
              <a:buChar char="•"/>
            </a:pPr>
            <a:r>
              <a:rPr lang="en-US" sz="1400" b="1" i="0" dirty="0">
                <a:solidFill>
                  <a:srgbClr val="222222"/>
                </a:solidFill>
                <a:effectLst/>
              </a:rPr>
              <a:t>Smart Meters: </a:t>
            </a:r>
            <a:r>
              <a:rPr lang="en-US" sz="1400" b="0" i="0" dirty="0">
                <a:solidFill>
                  <a:srgbClr val="222222"/>
                </a:solidFill>
                <a:effectLst/>
              </a:rPr>
              <a:t>Electric cooperatives lead the industry in smart meter deployment, with a 81% use of AMI meters, compared to 67% for the rest of the industry.</a:t>
            </a:r>
          </a:p>
          <a:p>
            <a:pPr algn="l">
              <a:buFont typeface="Arial" panose="020B0604020202020204" pitchFamily="34" charset="0"/>
              <a:buChar char="•"/>
            </a:pPr>
            <a:r>
              <a:rPr lang="en-US" sz="1400" b="1" i="0" dirty="0">
                <a:solidFill>
                  <a:srgbClr val="222222"/>
                </a:solidFill>
                <a:effectLst/>
              </a:rPr>
              <a:t>Energy Storage: </a:t>
            </a:r>
            <a:r>
              <a:rPr lang="en-US" sz="1400" b="0" i="0" dirty="0">
                <a:solidFill>
                  <a:srgbClr val="222222"/>
                </a:solidFill>
                <a:effectLst/>
              </a:rPr>
              <a:t>Cooperatives have developed more than 75 energy storage projects, ranging from residential batteries to large utility-scale projects paired with renewable generation. Storage is an important element of microgrids, including on military installations.</a:t>
            </a:r>
          </a:p>
          <a:p>
            <a:pPr algn="l">
              <a:buFont typeface="Arial" panose="020B0604020202020204" pitchFamily="34" charset="0"/>
              <a:buChar char="•"/>
            </a:pPr>
            <a:r>
              <a:rPr lang="en-US" sz="1400" b="1" i="0" dirty="0">
                <a:solidFill>
                  <a:srgbClr val="222222"/>
                </a:solidFill>
                <a:effectLst/>
              </a:rPr>
              <a:t>Carbon Capture: </a:t>
            </a:r>
            <a:r>
              <a:rPr lang="en-US" sz="1400" b="0" i="0" dirty="0">
                <a:solidFill>
                  <a:srgbClr val="222222"/>
                </a:solidFill>
                <a:effectLst/>
              </a:rPr>
              <a:t>Electric cooperatives are partners in innovative carbon capture technology research projects.</a:t>
            </a:r>
          </a:p>
          <a:p>
            <a:pPr algn="l">
              <a:buFont typeface="Arial" panose="020B0604020202020204" pitchFamily="34" charset="0"/>
              <a:buChar char="•"/>
            </a:pPr>
            <a:r>
              <a:rPr lang="en-US" sz="1400" b="1" dirty="0">
                <a:solidFill>
                  <a:srgbClr val="222222"/>
                </a:solidFill>
              </a:rPr>
              <a:t>E</a:t>
            </a:r>
            <a:r>
              <a:rPr lang="en-US" sz="1400" b="1" i="0" dirty="0">
                <a:solidFill>
                  <a:srgbClr val="222222"/>
                </a:solidFill>
                <a:effectLst/>
              </a:rPr>
              <a:t>lectric vehicle</a:t>
            </a:r>
            <a:r>
              <a:rPr lang="en-US" sz="1400" b="0" i="0" dirty="0">
                <a:solidFill>
                  <a:srgbClr val="222222"/>
                </a:solidFill>
                <a:effectLst/>
              </a:rPr>
              <a:t> charging networks.</a:t>
            </a:r>
          </a:p>
          <a:p>
            <a:pPr algn="l">
              <a:buFont typeface="Arial" panose="020B0604020202020204" pitchFamily="34" charset="0"/>
              <a:buChar char="•"/>
            </a:pPr>
            <a:r>
              <a:rPr lang="en-US" sz="1400" dirty="0">
                <a:solidFill>
                  <a:srgbClr val="222222"/>
                </a:solidFill>
              </a:rPr>
              <a:t>N</a:t>
            </a:r>
            <a:r>
              <a:rPr lang="en-US" sz="1400" b="0" i="0" dirty="0">
                <a:solidFill>
                  <a:srgbClr val="222222"/>
                </a:solidFill>
                <a:effectLst/>
              </a:rPr>
              <a:t>ew </a:t>
            </a:r>
            <a:r>
              <a:rPr lang="en-US" sz="1400" b="1" i="0" dirty="0">
                <a:solidFill>
                  <a:srgbClr val="222222"/>
                </a:solidFill>
                <a:effectLst/>
              </a:rPr>
              <a:t>cybersecurity</a:t>
            </a:r>
            <a:r>
              <a:rPr lang="en-US" sz="1400" b="0" i="0" dirty="0">
                <a:solidFill>
                  <a:srgbClr val="222222"/>
                </a:solidFill>
                <a:effectLst/>
              </a:rPr>
              <a:t> tools.</a:t>
            </a:r>
          </a:p>
          <a:p>
            <a:pPr algn="l">
              <a:buFont typeface="Arial" panose="020B0604020202020204" pitchFamily="34" charset="0"/>
              <a:buChar char="•"/>
            </a:pPr>
            <a:r>
              <a:rPr lang="en-US" sz="1400" dirty="0">
                <a:solidFill>
                  <a:srgbClr val="222222"/>
                </a:solidFill>
              </a:rPr>
              <a:t>R</a:t>
            </a:r>
            <a:r>
              <a:rPr lang="en-US" sz="1400" b="0" i="0" dirty="0">
                <a:solidFill>
                  <a:srgbClr val="222222"/>
                </a:solidFill>
                <a:effectLst/>
              </a:rPr>
              <a:t>ural </a:t>
            </a:r>
            <a:r>
              <a:rPr lang="en-US" sz="1400" b="1" i="0" dirty="0">
                <a:solidFill>
                  <a:srgbClr val="222222"/>
                </a:solidFill>
                <a:effectLst/>
              </a:rPr>
              <a:t>microgrids</a:t>
            </a:r>
            <a:r>
              <a:rPr lang="en-US" sz="1400" b="0" i="0" dirty="0">
                <a:solidFill>
                  <a:srgbClr val="222222"/>
                </a:solidFill>
                <a:effectLst/>
              </a:rPr>
              <a:t>.</a:t>
            </a:r>
          </a:p>
          <a:p>
            <a:pPr algn="l">
              <a:buFont typeface="Arial" panose="020B0604020202020204" pitchFamily="34" charset="0"/>
              <a:buChar char="•"/>
            </a:pPr>
            <a:r>
              <a:rPr lang="en-US" sz="1400" b="1" dirty="0">
                <a:solidFill>
                  <a:srgbClr val="222222"/>
                </a:solidFill>
              </a:rPr>
              <a:t>C</a:t>
            </a:r>
            <a:r>
              <a:rPr lang="en-US" sz="1400" b="1" i="0" dirty="0">
                <a:solidFill>
                  <a:srgbClr val="222222"/>
                </a:solidFill>
                <a:effectLst/>
              </a:rPr>
              <a:t>lean energy</a:t>
            </a:r>
            <a:r>
              <a:rPr lang="en-US" sz="1400" b="0" i="0" dirty="0">
                <a:solidFill>
                  <a:srgbClr val="222222"/>
                </a:solidFill>
                <a:effectLst/>
              </a:rPr>
              <a:t> research, development and deployment</a:t>
            </a:r>
          </a:p>
          <a:p>
            <a:pPr algn="l">
              <a:buFont typeface="Arial" panose="020B0604020202020204" pitchFamily="34" charset="0"/>
              <a:buChar char="•"/>
            </a:pPr>
            <a:r>
              <a:rPr lang="en-US" sz="1400" b="0" i="0" dirty="0">
                <a:solidFill>
                  <a:srgbClr val="222222"/>
                </a:solidFill>
                <a:effectLst/>
              </a:rPr>
              <a:t>Enhance </a:t>
            </a:r>
            <a:r>
              <a:rPr lang="en-US" sz="1400" b="1" i="0" dirty="0">
                <a:solidFill>
                  <a:srgbClr val="222222"/>
                </a:solidFill>
                <a:effectLst/>
              </a:rPr>
              <a:t>grid resiliency</a:t>
            </a:r>
            <a:r>
              <a:rPr lang="en-US" sz="1400" b="0" i="0" dirty="0">
                <a:solidFill>
                  <a:srgbClr val="222222"/>
                </a:solidFill>
                <a:effectLst/>
              </a:rPr>
              <a:t> and modernization efforts.</a:t>
            </a:r>
            <a:br>
              <a:rPr lang="en-US" sz="1400" dirty="0"/>
            </a:br>
            <a:br>
              <a:rPr lang="en-US" sz="1400" dirty="0"/>
            </a:br>
            <a:endParaRPr lang="en-US" sz="1400" dirty="0"/>
          </a:p>
        </p:txBody>
      </p:sp>
      <p:pic>
        <p:nvPicPr>
          <p:cNvPr id="8" name="Content Placeholder 7">
            <a:extLst>
              <a:ext uri="{FF2B5EF4-FFF2-40B4-BE49-F238E27FC236}">
                <a16:creationId xmlns:a16="http://schemas.microsoft.com/office/drawing/2014/main" id="{C7CB8953-986A-C4D7-EAB2-28599137DBDB}"/>
              </a:ext>
            </a:extLst>
          </p:cNvPr>
          <p:cNvPicPr>
            <a:picLocks noGrp="1" noChangeAspect="1"/>
          </p:cNvPicPr>
          <p:nvPr>
            <p:ph idx="13"/>
          </p:nvPr>
        </p:nvPicPr>
        <p:blipFill>
          <a:blip r:embed="rId2"/>
          <a:stretch>
            <a:fillRect/>
          </a:stretch>
        </p:blipFill>
        <p:spPr>
          <a:xfrm>
            <a:off x="6198738" y="2070100"/>
            <a:ext cx="5369824" cy="3543300"/>
          </a:xfrm>
        </p:spPr>
      </p:pic>
    </p:spTree>
    <p:extLst>
      <p:ext uri="{BB962C8B-B14F-4D97-AF65-F5344CB8AC3E}">
        <p14:creationId xmlns:p14="http://schemas.microsoft.com/office/powerpoint/2010/main" val="8241861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50EC7BD-6484-CEF2-CCAD-B29A49619920}"/>
              </a:ext>
            </a:extLst>
          </p:cNvPr>
          <p:cNvSpPr>
            <a:spLocks noGrp="1"/>
          </p:cNvSpPr>
          <p:nvPr>
            <p:ph idx="10"/>
          </p:nvPr>
        </p:nvSpPr>
        <p:spPr/>
        <p:txBody>
          <a:bodyPr/>
          <a:lstStyle/>
          <a:p>
            <a:r>
              <a:rPr lang="en-US" dirty="0"/>
              <a:t>When a natural disaster is declared by the President consumer-owned utilities qualify for FEMA reimbursement.</a:t>
            </a:r>
          </a:p>
          <a:p>
            <a:r>
              <a:rPr lang="en-US" dirty="0"/>
              <a:t>FEMA provides 75% of qualifying costs, some states provide the remaining 25%.</a:t>
            </a:r>
          </a:p>
          <a:p>
            <a:r>
              <a:rPr lang="en-US" dirty="0"/>
              <a:t>IOU’s do not enjoy this privilege.</a:t>
            </a:r>
          </a:p>
          <a:p>
            <a:r>
              <a:rPr lang="en-US" dirty="0"/>
              <a:t>FEMA processes should be streamlined and clear to ensure consistency and efficiency for electric cooperatives. </a:t>
            </a:r>
          </a:p>
          <a:p>
            <a:pPr marL="0" indent="0">
              <a:buNone/>
            </a:pPr>
            <a:endParaRPr lang="en-US" dirty="0"/>
          </a:p>
        </p:txBody>
      </p:sp>
      <p:pic>
        <p:nvPicPr>
          <p:cNvPr id="9" name="Picture 8">
            <a:extLst>
              <a:ext uri="{FF2B5EF4-FFF2-40B4-BE49-F238E27FC236}">
                <a16:creationId xmlns:a16="http://schemas.microsoft.com/office/drawing/2014/main" id="{0BFE196B-BE90-6B30-ECA6-5A923E776A06}"/>
              </a:ext>
            </a:extLst>
          </p:cNvPr>
          <p:cNvPicPr>
            <a:picLocks noChangeAspect="1"/>
          </p:cNvPicPr>
          <p:nvPr/>
        </p:nvPicPr>
        <p:blipFill>
          <a:blip r:embed="rId2"/>
          <a:stretch>
            <a:fillRect/>
          </a:stretch>
        </p:blipFill>
        <p:spPr>
          <a:xfrm>
            <a:off x="736873" y="86180"/>
            <a:ext cx="2857500" cy="1009650"/>
          </a:xfrm>
          <a:prstGeom prst="rect">
            <a:avLst/>
          </a:prstGeom>
        </p:spPr>
      </p:pic>
    </p:spTree>
    <p:extLst>
      <p:ext uri="{BB962C8B-B14F-4D97-AF65-F5344CB8AC3E}">
        <p14:creationId xmlns:p14="http://schemas.microsoft.com/office/powerpoint/2010/main" val="35023124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7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dxr0\AppData\Local\Temp\articulate\presenter\imgtemp\18bIeEg6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OURCE_IMAGE" val="C:\DOCUME~1\dxr0\LOCALS~1\Temp\articulate\presenter\imgtemp\Y6Isc7pj_files\slide0001_image001.png"/>
  <p:tag name="ARTICULATE_PUBLISH_MODE" val="2"/>
</p:tagLst>
</file>

<file path=ppt/tags/tag4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RECA Cyan">
  <a:themeElements>
    <a:clrScheme name="NRECA">
      <a:dk1>
        <a:srgbClr val="000000"/>
      </a:dk1>
      <a:lt1>
        <a:srgbClr val="FFFFFF"/>
      </a:lt1>
      <a:dk2>
        <a:srgbClr val="008953"/>
      </a:dk2>
      <a:lt2>
        <a:srgbClr val="E7E6E6"/>
      </a:lt2>
      <a:accent1>
        <a:srgbClr val="008953"/>
      </a:accent1>
      <a:accent2>
        <a:srgbClr val="34BBC3"/>
      </a:accent2>
      <a:accent3>
        <a:srgbClr val="FBAE1A"/>
      </a:accent3>
      <a:accent4>
        <a:srgbClr val="A5CD38"/>
      </a:accent4>
      <a:accent5>
        <a:srgbClr val="F04B43"/>
      </a:accent5>
      <a:accent6>
        <a:srgbClr val="653065"/>
      </a:accent6>
      <a:hlink>
        <a:srgbClr val="8A9E97"/>
      </a:hlink>
      <a:folHlink>
        <a:srgbClr val="44444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ECA Powerpoint Slides" id="{F6095EEF-FDE5-5D42-9F98-A2D82AB09458}" vid="{700C9BA2-F6CC-E247-AB28-E397D69298FB}"/>
    </a:ext>
  </a:extLst>
</a:theme>
</file>

<file path=ppt/theme/theme2.xml><?xml version="1.0" encoding="utf-8"?>
<a:theme xmlns:a="http://schemas.openxmlformats.org/drawingml/2006/main" name="NRECA Gray">
  <a:themeElements>
    <a:clrScheme name="NRECA">
      <a:dk1>
        <a:srgbClr val="000000"/>
      </a:dk1>
      <a:lt1>
        <a:srgbClr val="FFFFFF"/>
      </a:lt1>
      <a:dk2>
        <a:srgbClr val="008953"/>
      </a:dk2>
      <a:lt2>
        <a:srgbClr val="E7E6E6"/>
      </a:lt2>
      <a:accent1>
        <a:srgbClr val="008953"/>
      </a:accent1>
      <a:accent2>
        <a:srgbClr val="34BBC3"/>
      </a:accent2>
      <a:accent3>
        <a:srgbClr val="FBAE1A"/>
      </a:accent3>
      <a:accent4>
        <a:srgbClr val="A5CD38"/>
      </a:accent4>
      <a:accent5>
        <a:srgbClr val="F04B43"/>
      </a:accent5>
      <a:accent6>
        <a:srgbClr val="653065"/>
      </a:accent6>
      <a:hlink>
        <a:srgbClr val="8A9E97"/>
      </a:hlink>
      <a:folHlink>
        <a:srgbClr val="44444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ECA Powerpoint Slides" id="{F6095EEF-FDE5-5D42-9F98-A2D82AB09458}" vid="{6A0708B0-87B6-D143-B365-C9F7C966A6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7C0919995AA44DBAEFC62C67E1B676" ma:contentTypeVersion="2" ma:contentTypeDescription="Create a new document." ma:contentTypeScope="" ma:versionID="512357e06064c65f5b8bdd897e2b3166">
  <xsd:schema xmlns:xsd="http://www.w3.org/2001/XMLSchema" xmlns:xs="http://www.w3.org/2001/XMLSchema" xmlns:p="http://schemas.microsoft.com/office/2006/metadata/properties" xmlns:ns1="http://schemas.microsoft.com/sharepoint/v3" xmlns:ns2="16488a43-0f09-4792-aca7-56d04a9df9f9" targetNamespace="http://schemas.microsoft.com/office/2006/metadata/properties" ma:root="true" ma:fieldsID="438c6a628bb19f4f6a42c3cf769b4dce" ns1:_="" ns2:_="">
    <xsd:import namespace="http://schemas.microsoft.com/sharepoint/v3"/>
    <xsd:import namespace="16488a43-0f09-4792-aca7-56d04a9df9f9"/>
    <xsd:element name="properties">
      <xsd:complexType>
        <xsd:sequence>
          <xsd:element name="documentManagement">
            <xsd:complexType>
              <xsd:all>
                <xsd:element ref="ns1:PublishingStartDate" minOccurs="0"/>
                <xsd:element ref="ns1:PublishingExpirationDate"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488a43-0f09-4792-aca7-56d04a9df9f9" elementFormDefault="qualified">
    <xsd:import namespace="http://schemas.microsoft.com/office/2006/documentManagement/types"/>
    <xsd:import namespace="http://schemas.microsoft.com/office/infopath/2007/PartnerControls"/>
    <xsd:element name="Category" ma:index="10" nillable="true" ma:displayName="Category" ma:format="Dropdown" ma:internalName="Category">
      <xsd:simpleType>
        <xsd:restriction base="dms:Choice">
          <xsd:enumeration value="Brand Guidelines"/>
          <xsd:enumeration value="Budget Resources"/>
          <xsd:enumeration value="Directories"/>
          <xsd:enumeration value="Emergency Planning"/>
          <xsd:enumeration value="Employee Discounts"/>
          <xsd:enumeration value="Forms"/>
          <xsd:enumeration value="Oracle Resources"/>
          <xsd:enumeration value="Payroll Payment Cycle"/>
          <xsd:enumeration value="Policies"/>
          <xsd:enumeration value="Technology Help &amp; Support"/>
          <xsd:enumeration value="Temporary Staffing"/>
          <xsd:enumeration value="Travel"/>
          <xsd:enumeration value="Vendors and Purchasing"/>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16488a43-0f09-4792-aca7-56d04a9df9f9"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265B3CE-1119-4A89-A5CD-D86680BDC4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6488a43-0f09-4792-aca7-56d04a9df9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C5F8EC-B0DB-45D0-BB75-14794AD3B643}">
  <ds:schemaRefs>
    <ds:schemaRef ds:uri="http://schemas.microsoft.com/sharepoint/v3/contenttype/forms"/>
  </ds:schemaRefs>
</ds:datastoreItem>
</file>

<file path=customXml/itemProps3.xml><?xml version="1.0" encoding="utf-8"?>
<ds:datastoreItem xmlns:ds="http://schemas.openxmlformats.org/officeDocument/2006/customXml" ds:itemID="{A9EE77D8-A1DA-42D7-AE58-65919FC81B32}">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purl.org/dc/dcmitype/"/>
    <ds:schemaRef ds:uri="16488a43-0f09-4792-aca7-56d04a9df9f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 Slides_updated_09-11-2017</Template>
  <TotalTime>1727</TotalTime>
  <Words>1641</Words>
  <Application>Microsoft Office PowerPoint</Application>
  <PresentationFormat>Widescreen</PresentationFormat>
  <Paragraphs>238</Paragraphs>
  <Slides>36</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Calibri</vt:lpstr>
      <vt:lpstr>Courier New</vt:lpstr>
      <vt:lpstr>Franklin Gothic Book</vt:lpstr>
      <vt:lpstr>Times</vt:lpstr>
      <vt:lpstr>Times New Roman</vt:lpstr>
      <vt:lpstr>Wingdings</vt:lpstr>
      <vt:lpstr>NRECA Cyan</vt:lpstr>
      <vt:lpstr>NRECA Gray</vt:lpstr>
      <vt:lpstr>Electric Coop 101</vt:lpstr>
      <vt:lpstr>A more diverse and sustainable future…</vt:lpstr>
      <vt:lpstr>What is an Electric Cooperative?</vt:lpstr>
      <vt:lpstr>US Electric Cooperatives Today:</vt:lpstr>
      <vt:lpstr>Maine’s Electric Cooperatives:</vt:lpstr>
      <vt:lpstr>Density and Costs (per mile of line)</vt:lpstr>
      <vt:lpstr>Industry Transition (43% generated / 57% purchased)</vt:lpstr>
      <vt:lpstr>Cooperative Technology</vt:lpstr>
      <vt:lpstr>PowerPoint Presentation</vt:lpstr>
      <vt:lpstr>Electric Cooperative Principles</vt:lpstr>
      <vt:lpstr>The Electric Co-op Story Video</vt:lpstr>
      <vt:lpstr>What Is the Electric Cooperative Business Model?</vt:lpstr>
      <vt:lpstr>Seven Cooperative Principles</vt:lpstr>
      <vt:lpstr>Seven Cooperative Principles</vt:lpstr>
      <vt:lpstr>What are Capital Credits?</vt:lpstr>
      <vt:lpstr>Cooperative Owned Service Organizations</vt:lpstr>
      <vt:lpstr>Maintaining Income Tax Exemption  Under IRS Code - Section 501(c) (12) </vt:lpstr>
      <vt:lpstr>Other Taxes </vt:lpstr>
      <vt:lpstr>Regulatory Authorities</vt:lpstr>
      <vt:lpstr>Democratizing the American Dream</vt:lpstr>
      <vt:lpstr>Cooperative Governance</vt:lpstr>
      <vt:lpstr>State Laws Enabling Co-ops to Exist </vt:lpstr>
      <vt:lpstr>Articles of Incorporation</vt:lpstr>
      <vt:lpstr>Knowing, Reviewing, and Honoring the Bylaws</vt:lpstr>
      <vt:lpstr>Bylaws (Continued)</vt:lpstr>
      <vt:lpstr>Director Powers, Duties, and Rights</vt:lpstr>
      <vt:lpstr>What is the Role of the Board?</vt:lpstr>
      <vt:lpstr>Board Power</vt:lpstr>
      <vt:lpstr>The Board’s Power and Responsibility</vt:lpstr>
      <vt:lpstr>Roles:  The Board and The Members</vt:lpstr>
      <vt:lpstr>Fiduciary Responsibility of a Cooperative Director</vt:lpstr>
      <vt:lpstr>Director Rights</vt:lpstr>
      <vt:lpstr>In Closing…</vt:lpstr>
      <vt:lpstr>Co-ops Are Local Energy and Technology Partners</vt:lpstr>
      <vt:lpstr>Coops are perfectly aligned with the best interest of the Members</vt:lpstr>
      <vt:lpstr>Q &amp; A</vt:lpstr>
    </vt:vector>
  </TitlesOfParts>
  <Company>NRECA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Rhodes-Michaely, Diane M.</dc:creator>
  <cp:lastModifiedBy>Austin J. Slater, Jr.</cp:lastModifiedBy>
  <cp:revision>109</cp:revision>
  <cp:lastPrinted>2017-11-06T17:10:29Z</cp:lastPrinted>
  <dcterms:created xsi:type="dcterms:W3CDTF">2017-09-11T23:12:10Z</dcterms:created>
  <dcterms:modified xsi:type="dcterms:W3CDTF">2023-09-13T20:23:11Z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0x010100FA7C0919995AA44DBAEFC62C67E1B676</vt:lpwstr>
  </property>
  <property fmtid="{D5CDD505-2E9C-101B-9397-08002B2CF9AE}" pid="3" name="ArticulateGUID">
    <vt:lpwstr>FF03F682-0D0D-43F9-B67A-922945F3932F</vt:lpwstr>
  </property>
  <property fmtid="{D5CDD505-2E9C-101B-9397-08002B2CF9AE}" pid="4" name="ArticulatePath">
    <vt:lpwstr>Presentation1</vt:lpwstr>
  </property>
</Properties>
</file>